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0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409" r:id="rId12"/>
    <p:sldId id="311" r:id="rId13"/>
    <p:sldId id="314" r:id="rId14"/>
    <p:sldId id="312" r:id="rId15"/>
    <p:sldId id="313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0" r:id="rId31"/>
    <p:sldId id="331" r:id="rId32"/>
    <p:sldId id="332" r:id="rId33"/>
    <p:sldId id="333" r:id="rId34"/>
    <p:sldId id="342" r:id="rId35"/>
    <p:sldId id="334" r:id="rId36"/>
    <p:sldId id="335" r:id="rId37"/>
    <p:sldId id="343" r:id="rId38"/>
    <p:sldId id="337" r:id="rId39"/>
    <p:sldId id="344" r:id="rId40"/>
    <p:sldId id="338" r:id="rId41"/>
    <p:sldId id="345" r:id="rId42"/>
    <p:sldId id="339" r:id="rId43"/>
    <p:sldId id="340" r:id="rId44"/>
    <p:sldId id="346" r:id="rId45"/>
    <p:sldId id="341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6" r:id="rId81"/>
    <p:sldId id="381" r:id="rId82"/>
    <p:sldId id="382" r:id="rId83"/>
    <p:sldId id="383" r:id="rId84"/>
    <p:sldId id="384" r:id="rId85"/>
    <p:sldId id="387" r:id="rId86"/>
    <p:sldId id="385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7" r:id="rId97"/>
    <p:sldId id="399" r:id="rId98"/>
    <p:sldId id="400" r:id="rId99"/>
    <p:sldId id="401" r:id="rId100"/>
    <p:sldId id="398" r:id="rId101"/>
    <p:sldId id="402" r:id="rId102"/>
    <p:sldId id="403" r:id="rId103"/>
    <p:sldId id="404" r:id="rId104"/>
    <p:sldId id="405" r:id="rId105"/>
    <p:sldId id="406" r:id="rId106"/>
    <p:sldId id="407" r:id="rId107"/>
    <p:sldId id="408" r:id="rId108"/>
    <p:sldId id="410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FF"/>
    <a:srgbClr val="FF00FF"/>
    <a:srgbClr val="007434"/>
    <a:srgbClr val="CC0000"/>
    <a:srgbClr val="FF66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4CBDD-0DA9-406A-8C1B-FCD53569FD67}" type="datetimeFigureOut">
              <a:rPr lang="en-US" smtClean="0"/>
              <a:pPr/>
              <a:t>24/Aug/2019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FD3EC-5B82-486F-B28D-0553EAA0E2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90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24523F54-0CC5-4451-B62C-B0742E0AA516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EF87D-3516-4136-9B97-D017A0C1E62E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8BDD-D1C2-456A-95A7-E39F06194BAD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C517A-1D7F-4701-941A-8FBEBB36FE93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0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3A62-127C-496D-A905-EE032F3E6E6A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7302-75BB-4F61-B0BC-6E89A509714D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99046B2-38C6-4089-964F-D482743CC5D7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7B985707-45EB-499C-91A9-DBD8F840D264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C09C6-28E6-4848-B18D-83BD7B1997F8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3971-152E-48BA-B045-CAAC395AE262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E5B9A-73A0-4426-A8B1-95A944F32342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48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2286000" y="6248400"/>
            <a:ext cx="1219200" cy="457200"/>
          </a:xfrm>
          <a:prstGeom prst="rect">
            <a:avLst/>
          </a:prstGeom>
        </p:spPr>
        <p:txBody>
          <a:bodyPr vert="horz" anchor="b" anchorCtr="0"/>
          <a:lstStyle>
            <a:lvl1pPr algn="r" eaLnBrk="1" latinLnBrk="0" hangingPunct="1">
              <a:defRPr kumimoji="0" sz="1050">
                <a:solidFill>
                  <a:schemeClr val="accent2"/>
                </a:solidFill>
              </a:defRPr>
            </a:lvl1pPr>
          </a:lstStyle>
          <a:p>
            <a:fld id="{C2856B47-3A99-433D-87AD-3FB1A0104C93}" type="datetime3">
              <a:rPr lang="en-US" smtClean="0"/>
              <a:pPr/>
              <a:t>24 August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248400"/>
            <a:ext cx="1688680" cy="457200"/>
          </a:xfrm>
          <a:prstGeom prst="rect">
            <a:avLst/>
          </a:prstGeom>
        </p:spPr>
        <p:txBody>
          <a:bodyPr vert="horz" anchor="b" anchorCtr="0"/>
          <a:lstStyle>
            <a:lvl1pPr algn="r" eaLnBrk="1" latinLnBrk="0" hangingPunct="1">
              <a:defRPr kumimoji="0" sz="105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848600" y="6351896"/>
            <a:ext cx="970506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accent3">
              <a:lumMod val="75000"/>
            </a:schemeClr>
          </a:solidFill>
          <a:latin typeface="Cambria" pitchFamily="18" charset="0"/>
          <a:ea typeface="+mj-ea"/>
          <a:cs typeface="+mj-cs"/>
        </a:defRPr>
      </a:lvl1pPr>
    </p:titleStyle>
    <p:bodyStyle>
      <a:lvl1pPr marL="365760" indent="-256032" algn="l" rtl="0" eaLnBrk="1" latinLnBrk="0" hangingPunct="1">
        <a:lnSpc>
          <a:spcPct val="130000"/>
        </a:lnSpc>
        <a:spcBef>
          <a:spcPts val="300"/>
        </a:spcBef>
        <a:buClrTx/>
        <a:buFont typeface="Georgia"/>
        <a:buChar char="•"/>
        <a:defRPr kumimoji="0" sz="2800" kern="120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658368" indent="-246888" algn="l" rtl="0" eaLnBrk="1" latinLnBrk="0" hangingPunct="1">
        <a:lnSpc>
          <a:spcPct val="130000"/>
        </a:lnSpc>
        <a:spcBef>
          <a:spcPts val="300"/>
        </a:spcBef>
        <a:buClrTx/>
        <a:buFont typeface="Georgia"/>
        <a:buChar char="▫"/>
        <a:defRPr kumimoji="0" sz="2600" kern="120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923544" indent="-219456" algn="l" rtl="0" eaLnBrk="1" latinLnBrk="0" hangingPunct="1">
        <a:lnSpc>
          <a:spcPct val="130000"/>
        </a:lnSpc>
        <a:spcBef>
          <a:spcPts val="300"/>
        </a:spcBef>
        <a:buClrTx/>
        <a:buFont typeface="Wingdings 2"/>
        <a:buChar char=""/>
        <a:defRPr kumimoji="0" sz="2400" kern="1200">
          <a:solidFill>
            <a:schemeClr val="tx1"/>
          </a:solidFill>
          <a:latin typeface="Cambria" pitchFamily="18" charset="0"/>
          <a:ea typeface="+mn-ea"/>
          <a:cs typeface="+mn-cs"/>
        </a:defRPr>
      </a:lvl3pPr>
      <a:lvl4pPr marL="1179576" indent="-201168" algn="l" rtl="0" eaLnBrk="1" latinLnBrk="0" hangingPunct="1">
        <a:lnSpc>
          <a:spcPct val="130000"/>
        </a:lnSpc>
        <a:spcBef>
          <a:spcPts val="300"/>
        </a:spcBef>
        <a:buClrTx/>
        <a:buFont typeface="Wingdings 2"/>
        <a:buChar char=""/>
        <a:defRPr kumimoji="0" sz="2200" kern="1200">
          <a:solidFill>
            <a:schemeClr val="tx1"/>
          </a:solidFill>
          <a:latin typeface="Cambria" pitchFamily="18" charset="0"/>
          <a:ea typeface="+mn-ea"/>
          <a:cs typeface="+mn-cs"/>
        </a:defRPr>
      </a:lvl4pPr>
      <a:lvl5pPr marL="1389888" indent="-182880" algn="l" rtl="0" eaLnBrk="1" latinLnBrk="0" hangingPunct="1">
        <a:lnSpc>
          <a:spcPct val="130000"/>
        </a:lnSpc>
        <a:spcBef>
          <a:spcPts val="300"/>
        </a:spcBef>
        <a:buClrTx/>
        <a:buFont typeface="Georgia"/>
        <a:buChar char="▫"/>
        <a:defRPr kumimoji="0" sz="2000" kern="1200">
          <a:solidFill>
            <a:schemeClr val="tx1"/>
          </a:solidFill>
          <a:latin typeface="Cambria" pitchFamily="18" charset="0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990600"/>
            <a:ext cx="8458200" cy="2362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Programming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smtClean="0"/>
              <a:t>Unit </a:t>
            </a:r>
            <a:r>
              <a:rPr lang="en-US" sz="3600" smtClean="0"/>
              <a:t>IV </a:t>
            </a:r>
            <a:r>
              <a:rPr lang="en-US" sz="3600" dirty="0" smtClean="0"/>
              <a:t>– Chapter 17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Collections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b="32877"/>
          <a:stretch>
            <a:fillRect/>
          </a:stretch>
        </p:blipFill>
        <p:spPr bwMode="auto">
          <a:xfrm>
            <a:off x="228600" y="1828800"/>
            <a:ext cx="85347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609600"/>
            <a:ext cx="8229600" cy="762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a) Collection Interface ...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Cambri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Tutorial: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Implement a simple telephone number database that stores names and phone numbers</a:t>
            </a:r>
          </a:p>
          <a:p>
            <a:r>
              <a:rPr lang="en-IN" dirty="0"/>
              <a:t>To find a person’s number, you enter his or her name</a:t>
            </a:r>
            <a:r>
              <a:rPr lang="en-IN" dirty="0" smtClean="0"/>
              <a:t>.</a:t>
            </a:r>
          </a:p>
          <a:p>
            <a:r>
              <a:rPr lang="en-IN" dirty="0" smtClean="0"/>
              <a:t>Allow the database to be updated by new entries</a:t>
            </a:r>
          </a:p>
          <a:p>
            <a:r>
              <a:rPr lang="en-IN" dirty="0" smtClean="0"/>
              <a:t>Use </a:t>
            </a:r>
            <a:r>
              <a:rPr lang="en-IN" b="1" dirty="0"/>
              <a:t>store( ) </a:t>
            </a:r>
            <a:r>
              <a:rPr lang="en-IN" dirty="0"/>
              <a:t>and </a:t>
            </a:r>
            <a:r>
              <a:rPr lang="en-IN" b="1" dirty="0"/>
              <a:t>load( ) </a:t>
            </a:r>
            <a:r>
              <a:rPr lang="en-IN" dirty="0"/>
              <a:t>methods to store and retrieve the </a:t>
            </a:r>
            <a:r>
              <a:rPr lang="en-IN" dirty="0" smtClean="0"/>
              <a:t>list</a:t>
            </a:r>
          </a:p>
          <a:p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7) Arrays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The </a:t>
            </a:r>
            <a:r>
              <a:rPr lang="en-IN" b="1" dirty="0"/>
              <a:t>Arrays </a:t>
            </a:r>
            <a:r>
              <a:rPr lang="en-IN" dirty="0"/>
              <a:t>class provides various methods that are useful when working with </a:t>
            </a:r>
            <a:r>
              <a:rPr lang="en-IN" dirty="0" smtClean="0"/>
              <a:t>arrays</a:t>
            </a:r>
          </a:p>
          <a:p>
            <a:r>
              <a:rPr lang="en-IN" dirty="0" err="1" smtClean="0"/>
              <a:t>BinarySearch</a:t>
            </a:r>
            <a:r>
              <a:rPr lang="en-IN" dirty="0" smtClean="0"/>
              <a:t> Method: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(byte </a:t>
            </a:r>
            <a:r>
              <a:rPr lang="en-IN" i="1" dirty="0"/>
              <a:t>array</a:t>
            </a:r>
            <a:r>
              <a:rPr lang="en-IN" dirty="0"/>
              <a:t>[ ], byte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(char </a:t>
            </a:r>
            <a:r>
              <a:rPr lang="en-IN" i="1" dirty="0"/>
              <a:t>array</a:t>
            </a:r>
            <a:r>
              <a:rPr lang="en-IN" dirty="0"/>
              <a:t>[ ], char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(double </a:t>
            </a:r>
            <a:r>
              <a:rPr lang="en-IN" i="1" dirty="0"/>
              <a:t>array</a:t>
            </a:r>
            <a:r>
              <a:rPr lang="en-IN" dirty="0"/>
              <a:t>[ ], double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(float </a:t>
            </a:r>
            <a:r>
              <a:rPr lang="en-IN" i="1" dirty="0"/>
              <a:t>array</a:t>
            </a:r>
            <a:r>
              <a:rPr lang="en-IN" dirty="0"/>
              <a:t>[ ], float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(long </a:t>
            </a:r>
            <a:r>
              <a:rPr lang="en-IN" i="1" dirty="0"/>
              <a:t>array</a:t>
            </a:r>
            <a:r>
              <a:rPr lang="en-IN" dirty="0"/>
              <a:t>[ ], long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(short </a:t>
            </a:r>
            <a:r>
              <a:rPr lang="en-IN" i="1" dirty="0"/>
              <a:t>array</a:t>
            </a:r>
            <a:r>
              <a:rPr lang="en-IN" dirty="0"/>
              <a:t>[ ], short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(Object </a:t>
            </a:r>
            <a:r>
              <a:rPr lang="en-IN" i="1" dirty="0"/>
              <a:t>array</a:t>
            </a:r>
            <a:r>
              <a:rPr lang="en-IN" dirty="0"/>
              <a:t>[ ], Object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&lt;T&gt;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binarySearch</a:t>
            </a:r>
            <a:r>
              <a:rPr lang="en-IN" dirty="0"/>
              <a:t>(T[ ] </a:t>
            </a:r>
            <a:r>
              <a:rPr lang="en-IN" i="1" dirty="0"/>
              <a:t>array</a:t>
            </a:r>
            <a:r>
              <a:rPr lang="en-IN" dirty="0"/>
              <a:t>, T </a:t>
            </a:r>
            <a:r>
              <a:rPr lang="en-IN" i="1" dirty="0"/>
              <a:t>value</a:t>
            </a:r>
            <a:r>
              <a:rPr lang="en-IN" dirty="0"/>
              <a:t>, Comparator&lt;? super T&gt; </a:t>
            </a:r>
            <a:r>
              <a:rPr lang="en-IN" i="1" dirty="0"/>
              <a:t>c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 err="1" smtClean="0"/>
              <a:t>copyOf</a:t>
            </a:r>
            <a:r>
              <a:rPr lang="en-IN" dirty="0" smtClean="0"/>
              <a:t>() method: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[ ] </a:t>
            </a:r>
            <a:r>
              <a:rPr lang="en-IN" dirty="0" err="1"/>
              <a:t>copyOf</a:t>
            </a:r>
            <a:r>
              <a:rPr lang="en-IN" dirty="0"/>
              <a:t>(</a:t>
            </a:r>
            <a:r>
              <a:rPr lang="en-IN" dirty="0" err="1"/>
              <a:t>boolean</a:t>
            </a:r>
            <a:r>
              <a:rPr lang="en-IN" dirty="0"/>
              <a:t>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byte[ ] </a:t>
            </a:r>
            <a:r>
              <a:rPr lang="en-IN" dirty="0" err="1"/>
              <a:t>copyOf</a:t>
            </a:r>
            <a:r>
              <a:rPr lang="en-IN" dirty="0"/>
              <a:t>(byte[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char[ ] </a:t>
            </a:r>
            <a:r>
              <a:rPr lang="en-IN" dirty="0" err="1"/>
              <a:t>copyOf</a:t>
            </a:r>
            <a:r>
              <a:rPr lang="en-IN" dirty="0"/>
              <a:t>(char[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fr-FR" dirty="0" err="1"/>
              <a:t>static</a:t>
            </a:r>
            <a:r>
              <a:rPr lang="fr-FR" dirty="0"/>
              <a:t> double[ ] </a:t>
            </a:r>
            <a:r>
              <a:rPr lang="fr-FR" dirty="0" err="1"/>
              <a:t>copyOf</a:t>
            </a:r>
            <a:r>
              <a:rPr lang="fr-FR" dirty="0"/>
              <a:t>(double[ ] </a:t>
            </a:r>
            <a:r>
              <a:rPr lang="fr-FR" i="1" dirty="0"/>
              <a:t>source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 err="1"/>
              <a:t>len</a:t>
            </a:r>
            <a:r>
              <a:rPr lang="fr-FR" dirty="0"/>
              <a:t>)</a:t>
            </a:r>
          </a:p>
          <a:p>
            <a:pPr lvl="1"/>
            <a:r>
              <a:rPr lang="en-IN" dirty="0"/>
              <a:t>static float[ ] </a:t>
            </a:r>
            <a:r>
              <a:rPr lang="en-IN" dirty="0" err="1"/>
              <a:t>copyOf</a:t>
            </a:r>
            <a:r>
              <a:rPr lang="en-IN" dirty="0"/>
              <a:t>(float[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 smtClean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[ ] </a:t>
            </a:r>
            <a:r>
              <a:rPr lang="en-IN" dirty="0" err="1"/>
              <a:t>copyOf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long[ ] </a:t>
            </a:r>
            <a:r>
              <a:rPr lang="en-IN" dirty="0" err="1"/>
              <a:t>copyOf</a:t>
            </a:r>
            <a:r>
              <a:rPr lang="en-IN" dirty="0"/>
              <a:t>(long[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short[ ] </a:t>
            </a:r>
            <a:r>
              <a:rPr lang="en-IN" dirty="0" err="1"/>
              <a:t>copyOf</a:t>
            </a:r>
            <a:r>
              <a:rPr lang="en-IN" dirty="0"/>
              <a:t>(short[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)</a:t>
            </a:r>
          </a:p>
          <a:p>
            <a:pPr lvl="1"/>
            <a:r>
              <a:rPr lang="fr-FR" dirty="0" err="1"/>
              <a:t>static</a:t>
            </a:r>
            <a:r>
              <a:rPr lang="fr-FR" dirty="0"/>
              <a:t> &lt;T&gt; T[ ] </a:t>
            </a:r>
            <a:r>
              <a:rPr lang="fr-FR" dirty="0" err="1"/>
              <a:t>copyOf</a:t>
            </a:r>
            <a:r>
              <a:rPr lang="fr-FR" dirty="0"/>
              <a:t>(T[ ] </a:t>
            </a:r>
            <a:r>
              <a:rPr lang="fr-FR" i="1" dirty="0"/>
              <a:t>source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 err="1"/>
              <a:t>len</a:t>
            </a:r>
            <a:r>
              <a:rPr lang="fr-FR" dirty="0"/>
              <a:t>)</a:t>
            </a:r>
          </a:p>
          <a:p>
            <a:pPr lvl="1"/>
            <a:r>
              <a:rPr lang="en-IN" dirty="0"/>
              <a:t>static &lt;T,U&gt; T[ ] </a:t>
            </a:r>
            <a:r>
              <a:rPr lang="en-IN" dirty="0" err="1"/>
              <a:t>copyOf</a:t>
            </a:r>
            <a:r>
              <a:rPr lang="en-IN" dirty="0"/>
              <a:t>(U[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len</a:t>
            </a:r>
            <a:r>
              <a:rPr lang="en-IN" dirty="0"/>
              <a:t>, Class&lt;? extends T[ ]&gt; </a:t>
            </a:r>
            <a:r>
              <a:rPr lang="en-IN" i="1" dirty="0" err="1"/>
              <a:t>resultT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8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err="1"/>
              <a:t>copyOfRange</a:t>
            </a:r>
            <a:r>
              <a:rPr lang="en-IN" b="1" dirty="0"/>
              <a:t>( </a:t>
            </a:r>
            <a:r>
              <a:rPr lang="en-IN" b="1" dirty="0" smtClean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[ ] </a:t>
            </a:r>
            <a:r>
              <a:rPr lang="en-IN" dirty="0" err="1"/>
              <a:t>copyOfRange</a:t>
            </a:r>
            <a:r>
              <a:rPr lang="en-IN" dirty="0"/>
              <a:t>(</a:t>
            </a:r>
            <a:r>
              <a:rPr lang="en-IN" dirty="0" err="1"/>
              <a:t>boolean</a:t>
            </a:r>
            <a:r>
              <a:rPr lang="en-IN" dirty="0"/>
              <a:t>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byte[ ] </a:t>
            </a:r>
            <a:r>
              <a:rPr lang="en-IN" dirty="0" err="1"/>
              <a:t>copyOfRange</a:t>
            </a:r>
            <a:r>
              <a:rPr lang="en-IN" dirty="0"/>
              <a:t>(byte[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char[ ] </a:t>
            </a:r>
            <a:r>
              <a:rPr lang="en-IN" dirty="0" err="1"/>
              <a:t>copyOfRange</a:t>
            </a:r>
            <a:r>
              <a:rPr lang="en-IN" dirty="0"/>
              <a:t>(char[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double[ ] </a:t>
            </a:r>
            <a:r>
              <a:rPr lang="en-IN" dirty="0" err="1"/>
              <a:t>copyOfRange</a:t>
            </a:r>
            <a:r>
              <a:rPr lang="en-IN" dirty="0"/>
              <a:t>(double[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float[ ] </a:t>
            </a:r>
            <a:r>
              <a:rPr lang="en-IN" dirty="0" err="1"/>
              <a:t>copyOfRange</a:t>
            </a:r>
            <a:r>
              <a:rPr lang="en-IN" dirty="0"/>
              <a:t>(float[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int</a:t>
            </a:r>
            <a:r>
              <a:rPr lang="en-IN" dirty="0"/>
              <a:t>[ ] </a:t>
            </a:r>
            <a:r>
              <a:rPr lang="en-IN" dirty="0" err="1"/>
              <a:t>copyOfRange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long[ ] </a:t>
            </a:r>
            <a:r>
              <a:rPr lang="en-IN" dirty="0" err="1"/>
              <a:t>copyOfRange</a:t>
            </a:r>
            <a:r>
              <a:rPr lang="en-IN" dirty="0"/>
              <a:t>(long[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short[ ] </a:t>
            </a:r>
            <a:r>
              <a:rPr lang="en-IN" dirty="0" err="1"/>
              <a:t>copyOfRange</a:t>
            </a:r>
            <a:r>
              <a:rPr lang="en-IN" dirty="0"/>
              <a:t>(short[ ] </a:t>
            </a:r>
            <a:r>
              <a:rPr lang="en-IN" i="1" dirty="0"/>
              <a:t>source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fr-FR" dirty="0" err="1"/>
              <a:t>static</a:t>
            </a:r>
            <a:r>
              <a:rPr lang="fr-FR" dirty="0"/>
              <a:t> &lt;T&gt; T[ ] </a:t>
            </a:r>
            <a:r>
              <a:rPr lang="fr-FR" dirty="0" err="1"/>
              <a:t>copyOfRange</a:t>
            </a:r>
            <a:r>
              <a:rPr lang="fr-FR" dirty="0"/>
              <a:t>(T[ ] </a:t>
            </a:r>
            <a:r>
              <a:rPr lang="fr-FR" i="1" dirty="0"/>
              <a:t>source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 err="1"/>
              <a:t>start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/>
              <a:t>end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static</a:t>
            </a:r>
            <a:r>
              <a:rPr lang="fr-FR" dirty="0"/>
              <a:t> &lt;T,U&gt; T[ ] </a:t>
            </a:r>
            <a:r>
              <a:rPr lang="fr-FR" dirty="0" err="1"/>
              <a:t>copyOfRange</a:t>
            </a:r>
            <a:r>
              <a:rPr lang="fr-FR" dirty="0"/>
              <a:t>(U[ ] </a:t>
            </a:r>
            <a:r>
              <a:rPr lang="fr-FR" i="1" dirty="0"/>
              <a:t>source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 err="1"/>
              <a:t>start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i="1" dirty="0"/>
              <a:t>end</a:t>
            </a:r>
            <a:r>
              <a:rPr lang="fr-FR" dirty="0"/>
              <a:t>,</a:t>
            </a:r>
          </a:p>
          <a:p>
            <a:pPr lvl="1"/>
            <a:r>
              <a:rPr lang="en-IN" dirty="0"/>
              <a:t>Class&lt;? extends T[ ]&gt; </a:t>
            </a:r>
            <a:r>
              <a:rPr lang="en-IN" i="1" dirty="0" err="1"/>
              <a:t>resultT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/>
              <a:t>equals( </a:t>
            </a:r>
            <a:r>
              <a:rPr lang="en-IN" b="1" dirty="0" smtClean="0"/>
              <a:t>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i="1" dirty="0"/>
              <a:t>array1</a:t>
            </a:r>
            <a:r>
              <a:rPr lang="en-IN" dirty="0"/>
              <a:t>[ ], 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equals(byte </a:t>
            </a:r>
            <a:r>
              <a:rPr lang="en-IN" i="1" dirty="0"/>
              <a:t>array1</a:t>
            </a:r>
            <a:r>
              <a:rPr lang="en-IN" dirty="0"/>
              <a:t>[ ], byte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equals(char </a:t>
            </a:r>
            <a:r>
              <a:rPr lang="en-IN" i="1" dirty="0"/>
              <a:t>array1</a:t>
            </a:r>
            <a:r>
              <a:rPr lang="en-IN" dirty="0"/>
              <a:t>[ ], char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equals(double </a:t>
            </a:r>
            <a:r>
              <a:rPr lang="en-IN" i="1" dirty="0"/>
              <a:t>array1</a:t>
            </a:r>
            <a:r>
              <a:rPr lang="en-IN" dirty="0"/>
              <a:t>[ ], double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equals(float </a:t>
            </a:r>
            <a:r>
              <a:rPr lang="en-IN" i="1" dirty="0"/>
              <a:t>array1</a:t>
            </a:r>
            <a:r>
              <a:rPr lang="en-IN" dirty="0"/>
              <a:t>[ ], float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array1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equals(long </a:t>
            </a:r>
            <a:r>
              <a:rPr lang="en-IN" i="1" dirty="0"/>
              <a:t>array1</a:t>
            </a:r>
            <a:r>
              <a:rPr lang="en-IN" dirty="0"/>
              <a:t>[ ], long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equals(short </a:t>
            </a:r>
            <a:r>
              <a:rPr lang="en-IN" i="1" dirty="0"/>
              <a:t>array1</a:t>
            </a:r>
            <a:r>
              <a:rPr lang="en-IN" dirty="0"/>
              <a:t>[ ], short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</a:t>
            </a:r>
            <a:r>
              <a:rPr lang="en-IN" dirty="0" err="1"/>
              <a:t>boolean</a:t>
            </a:r>
            <a:r>
              <a:rPr lang="en-IN" dirty="0"/>
              <a:t> equals(Object </a:t>
            </a:r>
            <a:r>
              <a:rPr lang="en-IN" i="1" dirty="0"/>
              <a:t>array1</a:t>
            </a:r>
            <a:r>
              <a:rPr lang="en-IN" dirty="0"/>
              <a:t>[ ], Object </a:t>
            </a:r>
            <a:r>
              <a:rPr lang="en-IN" i="1" dirty="0"/>
              <a:t>array2</a:t>
            </a:r>
            <a:r>
              <a:rPr lang="en-IN" dirty="0"/>
              <a:t>[ 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err="1"/>
              <a:t>deepEquals</a:t>
            </a:r>
            <a:r>
              <a:rPr lang="en-IN" b="1" dirty="0"/>
              <a:t>( ) </a:t>
            </a:r>
            <a:r>
              <a:rPr lang="en-IN" dirty="0"/>
              <a:t>method can be used to determine if two arrays, which might </a:t>
            </a:r>
            <a:r>
              <a:rPr lang="en-IN" dirty="0" smtClean="0"/>
              <a:t>contain nested </a:t>
            </a:r>
            <a:r>
              <a:rPr lang="en-IN" dirty="0"/>
              <a:t>arrays, are </a:t>
            </a:r>
            <a:r>
              <a:rPr lang="en-IN" dirty="0" smtClean="0"/>
              <a:t>equal.</a:t>
            </a:r>
          </a:p>
          <a:p>
            <a:r>
              <a:rPr lang="en-IN" b="1" dirty="0" smtClean="0"/>
              <a:t>fill()</a:t>
            </a:r>
          </a:p>
          <a:p>
            <a:pPr lvl="1"/>
            <a:r>
              <a:rPr lang="en-IN" dirty="0"/>
              <a:t>static void fill(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 smtClean="0"/>
              <a:t>boolean</a:t>
            </a:r>
            <a:r>
              <a:rPr lang="en-IN" dirty="0" smtClean="0"/>
              <a:t> </a:t>
            </a:r>
            <a:r>
              <a:rPr lang="en-IN" i="1" dirty="0" smtClean="0"/>
              <a:t>value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static void fill(byte </a:t>
            </a:r>
            <a:r>
              <a:rPr lang="en-IN" i="1" dirty="0" smtClean="0"/>
              <a:t>array</a:t>
            </a:r>
            <a:r>
              <a:rPr lang="en-IN" dirty="0" smtClean="0"/>
              <a:t>[ ], byte </a:t>
            </a:r>
            <a:r>
              <a:rPr lang="en-IN" i="1" dirty="0" smtClean="0"/>
              <a:t>value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static void fill(char </a:t>
            </a:r>
            <a:r>
              <a:rPr lang="en-IN" i="1" dirty="0" smtClean="0"/>
              <a:t>array</a:t>
            </a:r>
            <a:r>
              <a:rPr lang="en-IN" dirty="0" smtClean="0"/>
              <a:t>[ ], char </a:t>
            </a:r>
            <a:r>
              <a:rPr lang="en-IN" i="1" dirty="0" smtClean="0"/>
              <a:t>value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…</a:t>
            </a:r>
          </a:p>
          <a:p>
            <a:r>
              <a:rPr lang="en-IN" b="1" dirty="0" smtClean="0"/>
              <a:t>fill() - Version 2 </a:t>
            </a:r>
          </a:p>
          <a:p>
            <a:pPr lvl="1"/>
            <a:r>
              <a:rPr lang="en-IN" dirty="0"/>
              <a:t>static void fill(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i="1" dirty="0" smtClean="0"/>
              <a:t>start</a:t>
            </a:r>
            <a:r>
              <a:rPr lang="en-IN" dirty="0" smtClean="0"/>
              <a:t>,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i="1" dirty="0" smtClean="0"/>
              <a:t>end, </a:t>
            </a:r>
            <a:r>
              <a:rPr lang="en-IN" dirty="0" err="1" smtClean="0"/>
              <a:t>boolean</a:t>
            </a:r>
            <a:r>
              <a:rPr lang="en-IN" dirty="0" smtClean="0"/>
              <a:t>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void fill(byte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smtClean="0"/>
              <a:t>end, </a:t>
            </a:r>
            <a:r>
              <a:rPr lang="en-IN" dirty="0" smtClean="0"/>
              <a:t>byte </a:t>
            </a:r>
            <a:r>
              <a:rPr lang="en-IN" i="1" dirty="0"/>
              <a:t>value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void fill(char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i="1" dirty="0" smtClean="0"/>
              <a:t>, </a:t>
            </a:r>
            <a:r>
              <a:rPr lang="en-IN" dirty="0" smtClean="0"/>
              <a:t>char </a:t>
            </a:r>
            <a:r>
              <a:rPr lang="en-IN" i="1" dirty="0"/>
              <a:t>value</a:t>
            </a:r>
            <a:r>
              <a:rPr lang="en-IN" dirty="0" smtClean="0"/>
              <a:t>)</a:t>
            </a:r>
          </a:p>
          <a:p>
            <a:pPr lvl="1"/>
            <a:r>
              <a:rPr lang="en-IN" b="1" dirty="0" smtClean="0"/>
              <a:t>…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6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Arrays…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The sort( ) method sorts an array so that it is arranged in ascending </a:t>
            </a:r>
            <a:r>
              <a:rPr lang="en-IN" dirty="0" smtClean="0"/>
              <a:t>order</a:t>
            </a:r>
          </a:p>
          <a:p>
            <a:pPr lvl="1"/>
            <a:r>
              <a:rPr lang="en-IN" dirty="0"/>
              <a:t>static void sort(byte </a:t>
            </a:r>
            <a:r>
              <a:rPr lang="en-IN" i="1" dirty="0"/>
              <a:t>array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void sort(char </a:t>
            </a:r>
            <a:r>
              <a:rPr lang="en-IN" i="1" dirty="0"/>
              <a:t>array</a:t>
            </a:r>
            <a:r>
              <a:rPr lang="en-IN" dirty="0"/>
              <a:t>[ ])</a:t>
            </a:r>
          </a:p>
          <a:p>
            <a:pPr lvl="1"/>
            <a:r>
              <a:rPr lang="en-IN" dirty="0"/>
              <a:t>static void sort(double </a:t>
            </a:r>
            <a:r>
              <a:rPr lang="en-IN" i="1" dirty="0"/>
              <a:t>array</a:t>
            </a:r>
            <a:r>
              <a:rPr lang="en-IN" dirty="0"/>
              <a:t>[ </a:t>
            </a:r>
            <a:r>
              <a:rPr lang="en-IN" dirty="0" smtClean="0"/>
              <a:t>])</a:t>
            </a:r>
          </a:p>
          <a:p>
            <a:pPr lvl="1"/>
            <a:r>
              <a:rPr lang="en-IN" dirty="0" smtClean="0"/>
              <a:t>…</a:t>
            </a:r>
          </a:p>
          <a:p>
            <a:r>
              <a:rPr lang="en-IN" dirty="0" smtClean="0"/>
              <a:t>Other Form</a:t>
            </a:r>
          </a:p>
          <a:p>
            <a:pPr lvl="1"/>
            <a:r>
              <a:rPr lang="en-IN" dirty="0"/>
              <a:t>static void sort(byte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void sort(char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static void sort(double </a:t>
            </a:r>
            <a:r>
              <a:rPr lang="en-IN" i="1" dirty="0"/>
              <a:t>array</a:t>
            </a:r>
            <a:r>
              <a:rPr lang="en-IN" dirty="0"/>
              <a:t>[ ],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start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end</a:t>
            </a:r>
            <a:r>
              <a:rPr lang="en-IN" dirty="0" smtClean="0"/>
              <a:t>)</a:t>
            </a:r>
          </a:p>
          <a:p>
            <a:pPr lvl="1"/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6" t="17659" r="32622" b="7738"/>
          <a:stretch/>
        </p:blipFill>
        <p:spPr bwMode="auto">
          <a:xfrm>
            <a:off x="3629" y="6927"/>
            <a:ext cx="9140371" cy="685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2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http://</a:t>
            </a:r>
            <a:r>
              <a:rPr lang="en-IN" dirty="0" smtClean="0"/>
              <a:t>tutorials.jenkov.com/java-collections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39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b) The List Interface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List interface extends Collection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Elements can be inserted or accessed by their position in the list</a:t>
            </a:r>
          </a:p>
          <a:p>
            <a:r>
              <a:rPr lang="en-US" dirty="0" smtClean="0"/>
              <a:t>A list may contain duplicate elements</a:t>
            </a:r>
          </a:p>
          <a:p>
            <a:r>
              <a:rPr lang="en-US" dirty="0" smtClean="0"/>
              <a:t>Declaration:        interface List&lt;E&gt;</a:t>
            </a:r>
          </a:p>
          <a:p>
            <a:pPr>
              <a:buNone/>
            </a:pPr>
            <a:r>
              <a:rPr lang="en-US" sz="2400" dirty="0" smtClean="0"/>
              <a:t>		E specifies the type of objects that the list will hold</a:t>
            </a:r>
            <a:endParaRPr lang="en-US" sz="3200" dirty="0" smtClean="0"/>
          </a:p>
          <a:p>
            <a:r>
              <a:rPr lang="en-IN" dirty="0" smtClean="0"/>
              <a:t>In addition to Collection, List provides its own methods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3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398" t="17708" r="39678" b="26265"/>
          <a:stretch>
            <a:fillRect/>
          </a:stretch>
        </p:blipFill>
        <p:spPr bwMode="auto">
          <a:xfrm>
            <a:off x="0" y="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16398" t="76937" r="39678" b="10417"/>
          <a:stretch>
            <a:fillRect/>
          </a:stretch>
        </p:blipFill>
        <p:spPr bwMode="auto">
          <a:xfrm>
            <a:off x="0" y="53340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6984" t="17708" r="40263" b="25665"/>
          <a:stretch>
            <a:fillRect/>
          </a:stretch>
        </p:blipFill>
        <p:spPr bwMode="auto">
          <a:xfrm>
            <a:off x="0" y="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6984" t="76762" r="40263" b="9375"/>
          <a:stretch>
            <a:fillRect/>
          </a:stretch>
        </p:blipFill>
        <p:spPr bwMode="auto">
          <a:xfrm>
            <a:off x="0" y="5552162"/>
            <a:ext cx="9144000" cy="130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6984" t="17708" r="35578" b="1145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c) Set Interface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 interface defines a set.</a:t>
            </a:r>
          </a:p>
          <a:p>
            <a:r>
              <a:rPr lang="en-IN" dirty="0" smtClean="0"/>
              <a:t>It extends Collection and </a:t>
            </a:r>
            <a:r>
              <a:rPr lang="en-US" dirty="0" smtClean="0">
                <a:solidFill>
                  <a:srgbClr val="0000FF"/>
                </a:solidFill>
              </a:rPr>
              <a:t>does not allow duplicate elements</a:t>
            </a:r>
          </a:p>
          <a:p>
            <a:r>
              <a:rPr lang="en-US" dirty="0" smtClean="0"/>
              <a:t>It does not define any additional methods of its </a:t>
            </a:r>
            <a:r>
              <a:rPr lang="en-IN" dirty="0" smtClean="0"/>
              <a:t>own</a:t>
            </a:r>
          </a:p>
          <a:p>
            <a:r>
              <a:rPr lang="en-IN" dirty="0" smtClean="0"/>
              <a:t>Declaration:   interface Set&lt;E&gt;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6984" t="18750" r="40263" b="9375"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d) </a:t>
            </a:r>
            <a:r>
              <a:rPr lang="en-IN" dirty="0" err="1" smtClean="0"/>
              <a:t>SortedSet</a:t>
            </a:r>
            <a:r>
              <a:rPr lang="en-IN" dirty="0" smtClean="0"/>
              <a:t> Interface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SortedSet</a:t>
            </a:r>
            <a:r>
              <a:rPr lang="en-US" dirty="0" smtClean="0"/>
              <a:t> interface extends Set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Adds the </a:t>
            </a:r>
            <a:r>
              <a:rPr lang="en-IN" dirty="0" smtClean="0">
                <a:solidFill>
                  <a:srgbClr val="0000FF"/>
                </a:solidFill>
              </a:rPr>
              <a:t>set elements sorted in ascending order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971800"/>
            <a:ext cx="8077200" cy="3334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Overview</a:t>
            </a:r>
          </a:p>
          <a:p>
            <a:r>
              <a:rPr lang="en-IN" dirty="0" smtClean="0"/>
              <a:t>Collection Interfaces</a:t>
            </a:r>
          </a:p>
          <a:p>
            <a:r>
              <a:rPr lang="en-IN" dirty="0" smtClean="0"/>
              <a:t>Collection Classes</a:t>
            </a:r>
          </a:p>
          <a:p>
            <a:r>
              <a:rPr lang="en-IN" dirty="0" smtClean="0"/>
              <a:t>Iterator</a:t>
            </a:r>
          </a:p>
          <a:p>
            <a:r>
              <a:rPr lang="en-IN" dirty="0" smtClean="0"/>
              <a:t>Comparators</a:t>
            </a:r>
          </a:p>
          <a:p>
            <a:r>
              <a:rPr lang="en-IN" dirty="0" smtClean="0"/>
              <a:t>Collection Algorithms</a:t>
            </a:r>
          </a:p>
          <a:p>
            <a:r>
              <a:rPr lang="en-IN" dirty="0" smtClean="0"/>
              <a:t>Legacy classes and Interfaces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6398" t="18750" r="40264" b="6250"/>
          <a:stretch>
            <a:fillRect/>
          </a:stretch>
        </p:blipFill>
        <p:spPr bwMode="auto">
          <a:xfrm>
            <a:off x="-2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e) The </a:t>
            </a:r>
            <a:r>
              <a:rPr lang="en-IN" dirty="0" err="1" smtClean="0"/>
              <a:t>NavigableSet</a:t>
            </a:r>
            <a:r>
              <a:rPr lang="en-IN" dirty="0" smtClean="0"/>
              <a:t>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NavigableSet</a:t>
            </a:r>
            <a:r>
              <a:rPr lang="en-US" dirty="0" smtClean="0"/>
              <a:t> interface was added by Java SE6.</a:t>
            </a:r>
          </a:p>
          <a:p>
            <a:r>
              <a:rPr lang="en-US" dirty="0" smtClean="0"/>
              <a:t>Supports the </a:t>
            </a:r>
            <a:r>
              <a:rPr lang="en-US" dirty="0" smtClean="0">
                <a:solidFill>
                  <a:srgbClr val="0000FF"/>
                </a:solidFill>
              </a:rPr>
              <a:t>retrieval of elements based on the closest match to a given value or values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1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16984" t="16667" r="42020" b="145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f) The Queue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Queue interface extends Collection</a:t>
            </a:r>
          </a:p>
          <a:p>
            <a:r>
              <a:rPr lang="en-IN" dirty="0" smtClean="0">
                <a:solidFill>
                  <a:srgbClr val="0000FF"/>
                </a:solidFill>
              </a:rPr>
              <a:t>Behaves like first-in, first-out list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971800"/>
            <a:ext cx="866042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16398" t="16667" r="39678" b="6250"/>
          <a:stretch>
            <a:fillRect/>
          </a:stretch>
        </p:blipFill>
        <p:spPr bwMode="auto">
          <a:xfrm>
            <a:off x="0" y="0"/>
            <a:ext cx="9144000" cy="691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g) The </a:t>
            </a:r>
            <a:r>
              <a:rPr lang="en-IN" dirty="0" err="1" smtClean="0"/>
              <a:t>Deque</a:t>
            </a:r>
            <a:r>
              <a:rPr lang="en-IN" dirty="0" smtClean="0"/>
              <a:t>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It extends </a:t>
            </a:r>
            <a:r>
              <a:rPr lang="en-IN" b="1" dirty="0" smtClean="0"/>
              <a:t>Queue </a:t>
            </a:r>
            <a:r>
              <a:rPr lang="en-IN" dirty="0" smtClean="0"/>
              <a:t>and behaves like double-ended Queue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Double-ended queues can function as standard, first-in, first-out queues or as last-in, first-out stacks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" y="1600200"/>
            <a:ext cx="913792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16984" t="16667" r="41435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 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 err="1">
                <a:solidFill>
                  <a:srgbClr val="FF0000"/>
                </a:solidFill>
              </a:rPr>
              <a:t>java.util</a:t>
            </a:r>
            <a:r>
              <a:rPr lang="en-IN" b="1" dirty="0"/>
              <a:t> </a:t>
            </a:r>
            <a:r>
              <a:rPr lang="en-IN" dirty="0"/>
              <a:t>package also contains one of Java’s most powerful subsystems: </a:t>
            </a:r>
            <a:r>
              <a:rPr lang="en-IN" dirty="0">
                <a:solidFill>
                  <a:srgbClr val="FF0000"/>
                </a:solidFill>
              </a:rPr>
              <a:t>The </a:t>
            </a:r>
            <a:r>
              <a:rPr lang="en-IN" i="1" dirty="0" smtClean="0">
                <a:solidFill>
                  <a:srgbClr val="FF0000"/>
                </a:solidFill>
              </a:rPr>
              <a:t>Collections Framework</a:t>
            </a:r>
            <a:r>
              <a:rPr lang="en-IN" i="1" dirty="0">
                <a:solidFill>
                  <a:srgbClr val="FF0000"/>
                </a:solidFill>
              </a:rPr>
              <a:t>. </a:t>
            </a:r>
            <a:endParaRPr lang="en-IN" i="1" dirty="0" smtClean="0">
              <a:solidFill>
                <a:srgbClr val="FF0000"/>
              </a:solidFill>
            </a:endParaRPr>
          </a:p>
          <a:p>
            <a:r>
              <a:rPr lang="en-IN" dirty="0" smtClean="0"/>
              <a:t>The </a:t>
            </a:r>
            <a:r>
              <a:rPr lang="en-IN" dirty="0"/>
              <a:t>Collections Framework is a sophisticated hierarchy of interfaces and classes</a:t>
            </a:r>
          </a:p>
          <a:p>
            <a:pPr lvl="1"/>
            <a:r>
              <a:rPr lang="en-IN" dirty="0" smtClean="0"/>
              <a:t>Provides </a:t>
            </a:r>
            <a:r>
              <a:rPr lang="en-IN" dirty="0"/>
              <a:t>state-of-the-art technology for </a:t>
            </a:r>
            <a:r>
              <a:rPr lang="en-IN" dirty="0">
                <a:solidFill>
                  <a:srgbClr val="0000FF"/>
                </a:solidFill>
              </a:rPr>
              <a:t>managing groups of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3) The Collection Classes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3786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777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a) The </a:t>
            </a:r>
            <a:r>
              <a:rPr lang="en-IN" dirty="0" err="1" smtClean="0"/>
              <a:t>ArrayList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err="1"/>
              <a:t>ArrayList</a:t>
            </a:r>
            <a:r>
              <a:rPr lang="en-IN" b="1" dirty="0"/>
              <a:t> </a:t>
            </a:r>
            <a:r>
              <a:rPr lang="en-IN" dirty="0"/>
              <a:t>supports </a:t>
            </a:r>
            <a:r>
              <a:rPr lang="en-IN" dirty="0">
                <a:solidFill>
                  <a:srgbClr val="FF0000"/>
                </a:solidFill>
              </a:rPr>
              <a:t>dynamic arrays that can grow as needed. </a:t>
            </a:r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 smtClean="0"/>
              <a:t>In </a:t>
            </a:r>
            <a:r>
              <a:rPr lang="en-IN" dirty="0"/>
              <a:t>Java, standard arrays </a:t>
            </a:r>
            <a:r>
              <a:rPr lang="en-IN" dirty="0" smtClean="0"/>
              <a:t>are of </a:t>
            </a:r>
            <a:r>
              <a:rPr lang="en-IN" dirty="0"/>
              <a:t>a fixed </a:t>
            </a:r>
            <a:r>
              <a:rPr lang="en-IN" dirty="0" smtClean="0"/>
              <a:t>length</a:t>
            </a:r>
          </a:p>
          <a:p>
            <a:pPr lvl="1"/>
            <a:r>
              <a:rPr lang="en-IN" dirty="0"/>
              <a:t>must know in </a:t>
            </a:r>
            <a:r>
              <a:rPr lang="en-IN" dirty="0" smtClean="0"/>
              <a:t>advance </a:t>
            </a:r>
            <a:r>
              <a:rPr lang="en-IN" dirty="0"/>
              <a:t>how many elements an array will </a:t>
            </a:r>
            <a:r>
              <a:rPr lang="en-IN" dirty="0" smtClean="0"/>
              <a:t>hold</a:t>
            </a:r>
          </a:p>
          <a:p>
            <a:r>
              <a:rPr lang="en-IN" b="1" dirty="0" err="1"/>
              <a:t>ArrayList</a:t>
            </a:r>
            <a:r>
              <a:rPr lang="en-IN" b="1" dirty="0"/>
              <a:t> </a:t>
            </a:r>
            <a:r>
              <a:rPr lang="en-IN" dirty="0"/>
              <a:t>is a variable-length </a:t>
            </a:r>
            <a:r>
              <a:rPr lang="en-IN" dirty="0" smtClean="0"/>
              <a:t>array of </a:t>
            </a:r>
            <a:r>
              <a:rPr lang="en-IN" dirty="0"/>
              <a:t>object references. </a:t>
            </a:r>
            <a:endParaRPr lang="en-IN" dirty="0" smtClean="0"/>
          </a:p>
          <a:p>
            <a:pPr lvl="1"/>
            <a:r>
              <a:rPr lang="en-IN" dirty="0" smtClean="0"/>
              <a:t>It can </a:t>
            </a:r>
            <a:r>
              <a:rPr lang="en-IN" dirty="0"/>
              <a:t>dynamically increase or decrease in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ArrayList</a:t>
            </a:r>
            <a:r>
              <a:rPr lang="en-IN" dirty="0" smtClean="0"/>
              <a:t> Constructors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>
                <a:solidFill>
                  <a:srgbClr val="CC00FF"/>
                </a:solidFill>
              </a:rPr>
              <a:t>ArrayList</a:t>
            </a:r>
            <a:r>
              <a:rPr lang="en-IN" dirty="0">
                <a:solidFill>
                  <a:srgbClr val="CC00FF"/>
                </a:solidFill>
              </a:rPr>
              <a:t>( 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1"/>
            <a:r>
              <a:rPr lang="en-IN" dirty="0"/>
              <a:t>builds an empty array list</a:t>
            </a:r>
          </a:p>
          <a:p>
            <a:r>
              <a:rPr lang="en-IN" dirty="0" err="1">
                <a:solidFill>
                  <a:srgbClr val="CC00FF"/>
                </a:solidFill>
              </a:rPr>
              <a:t>ArrayList</a:t>
            </a:r>
            <a:r>
              <a:rPr lang="en-IN" dirty="0">
                <a:solidFill>
                  <a:srgbClr val="CC00FF"/>
                </a:solidFill>
              </a:rPr>
              <a:t>(Collection&lt;? extends E&gt; </a:t>
            </a:r>
            <a:r>
              <a:rPr lang="en-IN" i="1" dirty="0">
                <a:solidFill>
                  <a:srgbClr val="CC00FF"/>
                </a:solidFill>
              </a:rPr>
              <a:t>c</a:t>
            </a:r>
            <a:r>
              <a:rPr lang="en-IN" dirty="0">
                <a:solidFill>
                  <a:srgbClr val="CC00FF"/>
                </a:solidFill>
              </a:rPr>
              <a:t>)</a:t>
            </a:r>
          </a:p>
          <a:p>
            <a:pPr lvl="1"/>
            <a:r>
              <a:rPr lang="en-IN" dirty="0"/>
              <a:t>builds an array </a:t>
            </a:r>
            <a:r>
              <a:rPr lang="en-IN" dirty="0" smtClean="0"/>
              <a:t>list that </a:t>
            </a:r>
            <a:r>
              <a:rPr lang="en-IN" dirty="0"/>
              <a:t>is initialized with the elements of the collection </a:t>
            </a:r>
            <a:r>
              <a:rPr lang="en-IN" i="1" dirty="0"/>
              <a:t>c.</a:t>
            </a:r>
            <a:endParaRPr lang="en-IN" dirty="0" smtClean="0"/>
          </a:p>
          <a:p>
            <a:r>
              <a:rPr lang="en-IN" dirty="0" err="1" smtClean="0">
                <a:solidFill>
                  <a:srgbClr val="CC00FF"/>
                </a:solidFill>
              </a:rPr>
              <a:t>ArrayList</a:t>
            </a:r>
            <a:r>
              <a:rPr lang="en-IN" dirty="0" smtClean="0">
                <a:solidFill>
                  <a:srgbClr val="CC00FF"/>
                </a:solidFill>
              </a:rPr>
              <a:t>(</a:t>
            </a:r>
            <a:r>
              <a:rPr lang="en-IN" dirty="0" err="1" smtClean="0">
                <a:solidFill>
                  <a:srgbClr val="CC00FF"/>
                </a:solidFill>
              </a:rPr>
              <a:t>int</a:t>
            </a:r>
            <a:r>
              <a:rPr lang="en-IN" dirty="0" smtClean="0">
                <a:solidFill>
                  <a:srgbClr val="CC00FF"/>
                </a:solidFill>
              </a:rPr>
              <a:t> </a:t>
            </a:r>
            <a:r>
              <a:rPr lang="en-IN" i="1" dirty="0">
                <a:solidFill>
                  <a:srgbClr val="CC00FF"/>
                </a:solidFill>
              </a:rPr>
              <a:t>capacity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1"/>
            <a:r>
              <a:rPr lang="en-IN" dirty="0"/>
              <a:t>builds an </a:t>
            </a:r>
            <a:r>
              <a:rPr lang="en-IN" dirty="0" smtClean="0"/>
              <a:t>array list </a:t>
            </a:r>
            <a:r>
              <a:rPr lang="en-IN" dirty="0"/>
              <a:t>that has the specified initial </a:t>
            </a:r>
            <a:r>
              <a:rPr lang="en-IN" i="1" dirty="0"/>
              <a:t>capacity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9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C00FF"/>
                </a:solidFill>
              </a:rPr>
              <a:t>void </a:t>
            </a:r>
            <a:r>
              <a:rPr lang="en-IN" dirty="0" err="1" smtClean="0">
                <a:solidFill>
                  <a:srgbClr val="CC00FF"/>
                </a:solidFill>
              </a:rPr>
              <a:t>ensureCapacity</a:t>
            </a:r>
            <a:r>
              <a:rPr lang="en-IN" dirty="0" smtClean="0">
                <a:solidFill>
                  <a:srgbClr val="CC00FF"/>
                </a:solidFill>
              </a:rPr>
              <a:t>(</a:t>
            </a:r>
            <a:r>
              <a:rPr lang="en-IN" dirty="0" err="1" smtClean="0">
                <a:solidFill>
                  <a:srgbClr val="CC00FF"/>
                </a:solidFill>
              </a:rPr>
              <a:t>int</a:t>
            </a:r>
            <a:r>
              <a:rPr lang="en-IN" dirty="0" smtClean="0">
                <a:solidFill>
                  <a:srgbClr val="CC00FF"/>
                </a:solidFill>
              </a:rPr>
              <a:t> </a:t>
            </a:r>
            <a:r>
              <a:rPr lang="en-IN" i="1" dirty="0">
                <a:solidFill>
                  <a:srgbClr val="CC00FF"/>
                </a:solidFill>
              </a:rPr>
              <a:t>cap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1"/>
            <a:r>
              <a:rPr lang="en-IN" dirty="0" smtClean="0"/>
              <a:t>Used to </a:t>
            </a:r>
            <a:r>
              <a:rPr lang="en-IN" dirty="0"/>
              <a:t>increase the capacity of an </a:t>
            </a:r>
            <a:r>
              <a:rPr lang="en-IN" b="1" dirty="0" err="1"/>
              <a:t>ArrayList</a:t>
            </a:r>
            <a:r>
              <a:rPr lang="en-IN" b="1" dirty="0"/>
              <a:t> </a:t>
            </a:r>
            <a:r>
              <a:rPr lang="en-IN" dirty="0"/>
              <a:t>object </a:t>
            </a:r>
            <a:r>
              <a:rPr lang="en-IN" dirty="0" smtClean="0"/>
              <a:t>manually</a:t>
            </a:r>
          </a:p>
          <a:p>
            <a:r>
              <a:rPr lang="en-IN" dirty="0">
                <a:solidFill>
                  <a:srgbClr val="CC00FF"/>
                </a:solidFill>
              </a:rPr>
              <a:t>void </a:t>
            </a:r>
            <a:r>
              <a:rPr lang="en-IN" dirty="0" err="1">
                <a:solidFill>
                  <a:srgbClr val="CC00FF"/>
                </a:solidFill>
              </a:rPr>
              <a:t>trimToSize</a:t>
            </a:r>
            <a:r>
              <a:rPr lang="en-IN" dirty="0">
                <a:solidFill>
                  <a:srgbClr val="CC00FF"/>
                </a:solidFill>
              </a:rPr>
              <a:t>( 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1"/>
            <a:r>
              <a:rPr lang="en-IN" dirty="0" smtClean="0"/>
              <a:t>Used to reduce </a:t>
            </a:r>
            <a:r>
              <a:rPr lang="en-IN" dirty="0"/>
              <a:t>the size of the </a:t>
            </a:r>
            <a:r>
              <a:rPr lang="en-IN" dirty="0" smtClean="0"/>
              <a:t>array to the number of elements present.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00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6398" t="17708" r="40849" b="9375"/>
          <a:stretch>
            <a:fillRect/>
          </a:stretch>
        </p:blipFill>
        <p:spPr bwMode="auto">
          <a:xfrm>
            <a:off x="0" y="0"/>
            <a:ext cx="9144000" cy="68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b) </a:t>
            </a:r>
            <a:r>
              <a:rPr lang="en-IN" dirty="0" err="1" smtClean="0"/>
              <a:t>LinkedList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</a:t>
            </a:r>
            <a:r>
              <a:rPr lang="en-IN" sz="2400" b="1" dirty="0" err="1"/>
              <a:t>LinkedList</a:t>
            </a:r>
            <a:r>
              <a:rPr lang="en-IN" sz="2400" b="1" dirty="0"/>
              <a:t> </a:t>
            </a:r>
            <a:r>
              <a:rPr lang="en-IN" sz="2400" dirty="0"/>
              <a:t>class extends </a:t>
            </a:r>
            <a:r>
              <a:rPr lang="en-IN" sz="2400" b="1" dirty="0" err="1"/>
              <a:t>AbstractSequentialList</a:t>
            </a:r>
            <a:r>
              <a:rPr lang="en-IN" sz="2400" b="1" dirty="0"/>
              <a:t> </a:t>
            </a:r>
            <a:r>
              <a:rPr lang="en-IN" sz="2400" dirty="0"/>
              <a:t>and implements the </a:t>
            </a:r>
            <a:r>
              <a:rPr lang="en-IN" sz="2400" b="1" dirty="0"/>
              <a:t>List</a:t>
            </a:r>
            <a:r>
              <a:rPr lang="en-IN" sz="2400" dirty="0"/>
              <a:t>, </a:t>
            </a:r>
            <a:r>
              <a:rPr lang="en-IN" sz="2400" b="1" dirty="0" err="1"/>
              <a:t>Deque</a:t>
            </a:r>
            <a:r>
              <a:rPr lang="en-IN" sz="2400" dirty="0"/>
              <a:t>, </a:t>
            </a:r>
            <a:r>
              <a:rPr lang="en-IN" sz="2400" dirty="0" smtClean="0"/>
              <a:t>and </a:t>
            </a:r>
            <a:r>
              <a:rPr lang="en-IN" sz="2400" b="1" dirty="0" smtClean="0"/>
              <a:t>Queue </a:t>
            </a:r>
            <a:r>
              <a:rPr lang="en-IN" sz="2400" dirty="0"/>
              <a:t>interfaces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2 Constructors:</a:t>
            </a:r>
          </a:p>
          <a:p>
            <a:pPr lvl="1"/>
            <a:r>
              <a:rPr lang="en-IN" dirty="0" err="1">
                <a:solidFill>
                  <a:srgbClr val="CC00FF"/>
                </a:solidFill>
              </a:rPr>
              <a:t>LinkedList</a:t>
            </a:r>
            <a:r>
              <a:rPr lang="en-IN" dirty="0">
                <a:solidFill>
                  <a:srgbClr val="CC00FF"/>
                </a:solidFill>
              </a:rPr>
              <a:t>( 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2"/>
            <a:r>
              <a:rPr lang="en-IN" dirty="0"/>
              <a:t>builds an empty linked list</a:t>
            </a:r>
          </a:p>
          <a:p>
            <a:pPr lvl="1"/>
            <a:r>
              <a:rPr lang="en-IN" dirty="0" err="1">
                <a:solidFill>
                  <a:srgbClr val="CC00FF"/>
                </a:solidFill>
              </a:rPr>
              <a:t>LinkedList</a:t>
            </a:r>
            <a:r>
              <a:rPr lang="en-IN" dirty="0">
                <a:solidFill>
                  <a:srgbClr val="CC00FF"/>
                </a:solidFill>
              </a:rPr>
              <a:t>(Collection&lt;? extends E&gt; </a:t>
            </a:r>
            <a:r>
              <a:rPr lang="en-IN" i="1" dirty="0">
                <a:solidFill>
                  <a:srgbClr val="CC00FF"/>
                </a:solidFill>
              </a:rPr>
              <a:t>c</a:t>
            </a:r>
            <a:r>
              <a:rPr lang="en-IN" dirty="0" smtClean="0">
                <a:solidFill>
                  <a:srgbClr val="CC00FF"/>
                </a:solidFill>
              </a:rPr>
              <a:t>)</a:t>
            </a:r>
          </a:p>
          <a:p>
            <a:pPr lvl="2"/>
            <a:r>
              <a:rPr lang="en-IN" dirty="0"/>
              <a:t>builds a linked </a:t>
            </a:r>
            <a:r>
              <a:rPr lang="en-IN" dirty="0" smtClean="0"/>
              <a:t>list that </a:t>
            </a:r>
            <a:r>
              <a:rPr lang="en-IN" dirty="0"/>
              <a:t>is initialized with the elements of the collection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c) </a:t>
            </a:r>
            <a:r>
              <a:rPr lang="en-IN" dirty="0" err="1" smtClean="0"/>
              <a:t>HashSet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 err="1"/>
              <a:t>HashSet</a:t>
            </a:r>
            <a:r>
              <a:rPr lang="en-IN" b="1" dirty="0"/>
              <a:t> </a:t>
            </a:r>
            <a:r>
              <a:rPr lang="en-IN" dirty="0"/>
              <a:t>extends </a:t>
            </a:r>
            <a:r>
              <a:rPr lang="en-IN" b="1" dirty="0" err="1"/>
              <a:t>AbstractSet</a:t>
            </a:r>
            <a:r>
              <a:rPr lang="en-IN" b="1" dirty="0"/>
              <a:t> </a:t>
            </a:r>
            <a:r>
              <a:rPr lang="en-IN" dirty="0"/>
              <a:t>and </a:t>
            </a:r>
            <a:r>
              <a:rPr lang="en-IN" dirty="0">
                <a:solidFill>
                  <a:srgbClr val="0000FF"/>
                </a:solidFill>
              </a:rPr>
              <a:t>implements the </a:t>
            </a:r>
            <a:r>
              <a:rPr lang="en-IN" b="1" dirty="0">
                <a:solidFill>
                  <a:srgbClr val="0000FF"/>
                </a:solidFill>
              </a:rPr>
              <a:t>Set </a:t>
            </a:r>
            <a:r>
              <a:rPr lang="en-IN" dirty="0">
                <a:solidFill>
                  <a:srgbClr val="0000FF"/>
                </a:solidFill>
              </a:rPr>
              <a:t>interface. </a:t>
            </a:r>
            <a:endParaRPr lang="en-IN" dirty="0" smtClean="0">
              <a:solidFill>
                <a:srgbClr val="0000FF"/>
              </a:solidFill>
            </a:endParaRPr>
          </a:p>
          <a:p>
            <a:r>
              <a:rPr lang="en-IN" dirty="0" smtClean="0"/>
              <a:t>It </a:t>
            </a:r>
            <a:r>
              <a:rPr lang="en-IN" dirty="0"/>
              <a:t>creates a collection </a:t>
            </a:r>
            <a:r>
              <a:rPr lang="en-IN" dirty="0" smtClean="0"/>
              <a:t>that uses </a:t>
            </a:r>
            <a:r>
              <a:rPr lang="en-IN" dirty="0"/>
              <a:t>a hash table for storage</a:t>
            </a:r>
            <a:r>
              <a:rPr lang="en-IN" dirty="0" smtClean="0"/>
              <a:t>.</a:t>
            </a:r>
          </a:p>
          <a:p>
            <a:pPr lvl="1"/>
            <a:r>
              <a:rPr lang="en-IN" dirty="0"/>
              <a:t>A</a:t>
            </a:r>
            <a:r>
              <a:rPr lang="en-IN" dirty="0" smtClean="0"/>
              <a:t> </a:t>
            </a:r>
            <a:r>
              <a:rPr lang="en-IN" dirty="0"/>
              <a:t>hash table stores information by using a mechanism </a:t>
            </a:r>
            <a:r>
              <a:rPr lang="en-IN" dirty="0" smtClean="0"/>
              <a:t>called </a:t>
            </a:r>
            <a:r>
              <a:rPr lang="en-IN" dirty="0" smtClean="0">
                <a:solidFill>
                  <a:srgbClr val="CC00FF"/>
                </a:solidFill>
              </a:rPr>
              <a:t>hashing</a:t>
            </a:r>
            <a:r>
              <a:rPr lang="en-IN" dirty="0">
                <a:solidFill>
                  <a:srgbClr val="CC00FF"/>
                </a:solidFill>
              </a:rPr>
              <a:t>. </a:t>
            </a:r>
            <a:endParaRPr lang="en-IN" dirty="0" smtClean="0">
              <a:solidFill>
                <a:srgbClr val="CC00FF"/>
              </a:solidFill>
            </a:endParaRPr>
          </a:p>
          <a:p>
            <a:pPr lvl="1"/>
            <a:r>
              <a:rPr lang="en-IN" dirty="0" smtClean="0"/>
              <a:t>In </a:t>
            </a:r>
            <a:r>
              <a:rPr lang="en-IN" i="1" dirty="0"/>
              <a:t>hashing, </a:t>
            </a:r>
            <a:r>
              <a:rPr lang="en-IN" dirty="0"/>
              <a:t>the informational content of a key is used to determine a unique value</a:t>
            </a:r>
            <a:r>
              <a:rPr lang="en-IN" dirty="0" smtClean="0"/>
              <a:t>, called </a:t>
            </a:r>
            <a:r>
              <a:rPr lang="en-IN" dirty="0"/>
              <a:t>its </a:t>
            </a:r>
            <a:r>
              <a:rPr lang="en-IN" i="1" dirty="0">
                <a:solidFill>
                  <a:srgbClr val="CC00FF"/>
                </a:solidFill>
              </a:rPr>
              <a:t>hash code. </a:t>
            </a:r>
            <a:endParaRPr lang="en-IN" i="1" dirty="0" smtClean="0">
              <a:solidFill>
                <a:srgbClr val="CC00FF"/>
              </a:solidFill>
            </a:endParaRPr>
          </a:p>
          <a:p>
            <a:pPr lvl="1"/>
            <a:r>
              <a:rPr lang="en-IN" dirty="0" smtClean="0"/>
              <a:t>The </a:t>
            </a:r>
            <a:r>
              <a:rPr lang="en-IN" dirty="0">
                <a:solidFill>
                  <a:srgbClr val="CC00FF"/>
                </a:solidFill>
              </a:rPr>
              <a:t>hash code is then used as the index </a:t>
            </a:r>
            <a:r>
              <a:rPr lang="en-IN" dirty="0"/>
              <a:t>at which the data associated </a:t>
            </a:r>
            <a:r>
              <a:rPr lang="en-IN" dirty="0" smtClean="0"/>
              <a:t>with the </a:t>
            </a:r>
            <a:r>
              <a:rPr lang="en-IN" dirty="0"/>
              <a:t>key is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3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6984" t="17708" r="41435" b="14583"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d) </a:t>
            </a:r>
            <a:r>
              <a:rPr lang="en-IN" dirty="0"/>
              <a:t>The </a:t>
            </a:r>
            <a:r>
              <a:rPr lang="en-IN" dirty="0" err="1"/>
              <a:t>LinkedHashSet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LinkedHashSet</a:t>
            </a:r>
            <a:r>
              <a:rPr lang="en-IN" b="1" dirty="0"/>
              <a:t> </a:t>
            </a:r>
            <a:r>
              <a:rPr lang="en-IN" dirty="0"/>
              <a:t>maintains a linked list of the entries in the set</a:t>
            </a:r>
            <a:r>
              <a:rPr lang="en-IN" dirty="0">
                <a:solidFill>
                  <a:srgbClr val="0000FF"/>
                </a:solidFill>
              </a:rPr>
              <a:t>, in the order in which </a:t>
            </a:r>
            <a:r>
              <a:rPr lang="en-IN" dirty="0" smtClean="0">
                <a:solidFill>
                  <a:srgbClr val="0000FF"/>
                </a:solidFill>
              </a:rPr>
              <a:t>they were </a:t>
            </a:r>
            <a:r>
              <a:rPr lang="en-IN" dirty="0">
                <a:solidFill>
                  <a:srgbClr val="0000FF"/>
                </a:solidFill>
              </a:rPr>
              <a:t>inserted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allows insertion-order iteration over the </a:t>
            </a:r>
            <a:r>
              <a:rPr lang="en-IN" dirty="0" smtClean="0"/>
              <a:t>set</a:t>
            </a:r>
          </a:p>
          <a:p>
            <a:r>
              <a:rPr lang="en-IN" dirty="0" smtClean="0"/>
              <a:t>i.e.., when using </a:t>
            </a:r>
            <a:r>
              <a:rPr lang="en-IN" dirty="0"/>
              <a:t>an iterator, the elements will be returned in the order in which </a:t>
            </a:r>
            <a:r>
              <a:rPr lang="en-IN" dirty="0" smtClean="0"/>
              <a:t>they were </a:t>
            </a:r>
            <a:r>
              <a:rPr lang="en-IN" dirty="0"/>
              <a:t>inserted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984" t="18750" r="40849" b="145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Collections Framework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</a:t>
            </a:r>
            <a:r>
              <a:rPr lang="en-IN" dirty="0" smtClean="0"/>
              <a:t>tandardizes </a:t>
            </a:r>
            <a:r>
              <a:rPr lang="en-IN" dirty="0"/>
              <a:t>the way in which groups of objects are </a:t>
            </a:r>
            <a:r>
              <a:rPr lang="en-IN" dirty="0" smtClean="0"/>
              <a:t>handled</a:t>
            </a:r>
          </a:p>
          <a:p>
            <a:r>
              <a:rPr lang="en-IN" dirty="0" smtClean="0"/>
              <a:t>Only added in J2SE 1.2</a:t>
            </a:r>
          </a:p>
          <a:p>
            <a:r>
              <a:rPr lang="en-IN" dirty="0" smtClean="0">
                <a:solidFill>
                  <a:srgbClr val="0000FF"/>
                </a:solidFill>
              </a:rPr>
              <a:t>Advantages:</a:t>
            </a:r>
          </a:p>
          <a:p>
            <a:pPr lvl="1"/>
            <a:r>
              <a:rPr lang="en-IN" dirty="0" smtClean="0"/>
              <a:t>High-performance and highly efficient</a:t>
            </a:r>
          </a:p>
          <a:p>
            <a:pPr lvl="1"/>
            <a:r>
              <a:rPr lang="en-IN" dirty="0" smtClean="0"/>
              <a:t>High degree of interoperability</a:t>
            </a:r>
          </a:p>
          <a:p>
            <a:pPr lvl="1"/>
            <a:r>
              <a:rPr lang="en-IN" dirty="0" smtClean="0"/>
              <a:t>Easy </a:t>
            </a:r>
            <a:r>
              <a:rPr lang="en-IN" dirty="0" err="1" smtClean="0"/>
              <a:t>Extendability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1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e) </a:t>
            </a:r>
            <a:r>
              <a:rPr lang="en-IN" dirty="0"/>
              <a:t>The </a:t>
            </a:r>
            <a:r>
              <a:rPr lang="en-IN" dirty="0" err="1"/>
              <a:t>TreeSet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err="1"/>
              <a:t>TreeSet</a:t>
            </a:r>
            <a:r>
              <a:rPr lang="en-IN" b="1" dirty="0"/>
              <a:t> </a:t>
            </a:r>
            <a:r>
              <a:rPr lang="en-IN" dirty="0"/>
              <a:t>extends </a:t>
            </a:r>
            <a:r>
              <a:rPr lang="en-IN" b="1" dirty="0" err="1"/>
              <a:t>AbstractSet</a:t>
            </a:r>
            <a:r>
              <a:rPr lang="en-IN" b="1" dirty="0"/>
              <a:t> </a:t>
            </a:r>
            <a:r>
              <a:rPr lang="en-IN" dirty="0"/>
              <a:t>and implements the </a:t>
            </a:r>
            <a:r>
              <a:rPr lang="en-IN" b="1" dirty="0" err="1"/>
              <a:t>NavigableSet</a:t>
            </a:r>
            <a:r>
              <a:rPr lang="en-IN" b="1" dirty="0"/>
              <a:t> </a:t>
            </a:r>
            <a:r>
              <a:rPr lang="en-IN" dirty="0" smtClean="0"/>
              <a:t>interface</a:t>
            </a:r>
          </a:p>
          <a:p>
            <a:r>
              <a:rPr lang="en-IN" dirty="0"/>
              <a:t>It creates </a:t>
            </a:r>
            <a:r>
              <a:rPr lang="en-IN" dirty="0" smtClean="0"/>
              <a:t>a collection </a:t>
            </a:r>
            <a:r>
              <a:rPr lang="en-IN" dirty="0"/>
              <a:t>that uses a tree for </a:t>
            </a:r>
            <a:r>
              <a:rPr lang="en-IN" dirty="0" smtClean="0"/>
              <a:t>storage</a:t>
            </a:r>
          </a:p>
          <a:p>
            <a:r>
              <a:rPr lang="en-IN" dirty="0" smtClean="0"/>
              <a:t>But</a:t>
            </a:r>
            <a:r>
              <a:rPr lang="en-IN" dirty="0" smtClean="0">
                <a:solidFill>
                  <a:srgbClr val="0000FF"/>
                </a:solidFill>
              </a:rPr>
              <a:t>, Items are sorted automatically</a:t>
            </a:r>
          </a:p>
          <a:p>
            <a:r>
              <a:rPr lang="en-IN" dirty="0" smtClean="0"/>
              <a:t>Constructors:</a:t>
            </a:r>
          </a:p>
          <a:p>
            <a:pPr lvl="1"/>
            <a:r>
              <a:rPr lang="en-IN" dirty="0" err="1"/>
              <a:t>TreeSet</a:t>
            </a:r>
            <a:r>
              <a:rPr lang="en-IN" dirty="0"/>
              <a:t>( )</a:t>
            </a:r>
          </a:p>
          <a:p>
            <a:pPr lvl="1"/>
            <a:r>
              <a:rPr lang="en-IN" dirty="0" err="1"/>
              <a:t>TreeSet</a:t>
            </a:r>
            <a:r>
              <a:rPr lang="en-IN" dirty="0"/>
              <a:t>(Collection&lt;? extends E&gt; </a:t>
            </a:r>
            <a:r>
              <a:rPr lang="en-IN" i="1" dirty="0"/>
              <a:t>c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TreeSet</a:t>
            </a:r>
            <a:r>
              <a:rPr lang="en-IN" dirty="0"/>
              <a:t>(Comparator&lt;? super E&gt; </a:t>
            </a:r>
            <a:r>
              <a:rPr lang="en-IN" i="1" dirty="0"/>
              <a:t>comp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TreeSet</a:t>
            </a:r>
            <a:r>
              <a:rPr lang="en-IN" dirty="0"/>
              <a:t>(</a:t>
            </a:r>
            <a:r>
              <a:rPr lang="en-IN" dirty="0" err="1"/>
              <a:t>SortedSet</a:t>
            </a:r>
            <a:r>
              <a:rPr lang="en-IN" dirty="0"/>
              <a:t>&lt;E&gt; </a:t>
            </a:r>
            <a:r>
              <a:rPr lang="en-IN" i="1" dirty="0" err="1"/>
              <a:t>ss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7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6984" t="18750" r="42020" b="13542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f) </a:t>
            </a:r>
            <a:r>
              <a:rPr lang="en-IN" dirty="0"/>
              <a:t>The </a:t>
            </a:r>
            <a:r>
              <a:rPr lang="en-IN" dirty="0" err="1"/>
              <a:t>PriorityQueue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400" b="1" dirty="0" err="1"/>
              <a:t>PriorityQueue</a:t>
            </a:r>
            <a:r>
              <a:rPr lang="en-IN" sz="2400" b="1" dirty="0"/>
              <a:t> </a:t>
            </a:r>
            <a:r>
              <a:rPr lang="en-IN" sz="2400" dirty="0"/>
              <a:t>extends </a:t>
            </a:r>
            <a:r>
              <a:rPr lang="en-IN" sz="2400" b="1" dirty="0" err="1"/>
              <a:t>AbstractQueue</a:t>
            </a:r>
            <a:r>
              <a:rPr lang="en-IN" sz="2400" b="1" dirty="0"/>
              <a:t> </a:t>
            </a:r>
            <a:r>
              <a:rPr lang="en-IN" sz="2400" dirty="0"/>
              <a:t>and implements the </a:t>
            </a:r>
            <a:r>
              <a:rPr lang="en-IN" sz="2400" b="1" dirty="0"/>
              <a:t>Queue </a:t>
            </a:r>
            <a:r>
              <a:rPr lang="en-IN" sz="2400" dirty="0"/>
              <a:t>interface. </a:t>
            </a:r>
            <a:endParaRPr lang="en-IN" sz="2400" dirty="0" smtClean="0"/>
          </a:p>
          <a:p>
            <a:r>
              <a:rPr lang="en-IN" sz="2400" dirty="0" smtClean="0"/>
              <a:t>It </a:t>
            </a:r>
            <a:r>
              <a:rPr lang="en-IN" sz="2400" dirty="0"/>
              <a:t>creates a </a:t>
            </a:r>
            <a:r>
              <a:rPr lang="en-IN" sz="2400" dirty="0" smtClean="0">
                <a:solidFill>
                  <a:srgbClr val="0000FF"/>
                </a:solidFill>
              </a:rPr>
              <a:t>queue that </a:t>
            </a:r>
            <a:r>
              <a:rPr lang="en-IN" sz="2400" dirty="0">
                <a:solidFill>
                  <a:srgbClr val="0000FF"/>
                </a:solidFill>
              </a:rPr>
              <a:t>is prioritized</a:t>
            </a:r>
            <a:r>
              <a:rPr lang="en-IN" sz="2400" dirty="0"/>
              <a:t> based on the queue’s </a:t>
            </a:r>
            <a:r>
              <a:rPr lang="en-IN" sz="2400" dirty="0" smtClean="0"/>
              <a:t>comparator</a:t>
            </a:r>
          </a:p>
          <a:p>
            <a:r>
              <a:rPr lang="en-US" sz="2400" dirty="0" smtClean="0"/>
              <a:t>Elements </a:t>
            </a:r>
            <a:r>
              <a:rPr lang="en-US" sz="2400" dirty="0"/>
              <a:t>can be </a:t>
            </a:r>
            <a:r>
              <a:rPr lang="en-US" sz="2400" dirty="0">
                <a:solidFill>
                  <a:srgbClr val="0000FF"/>
                </a:solidFill>
              </a:rPr>
              <a:t>inserted in any order </a:t>
            </a:r>
            <a:r>
              <a:rPr lang="en-US" sz="2400" dirty="0"/>
              <a:t>but </a:t>
            </a:r>
            <a:r>
              <a:rPr lang="en-US" sz="2400" dirty="0">
                <a:solidFill>
                  <a:srgbClr val="0000FF"/>
                </a:solidFill>
              </a:rPr>
              <a:t>removal of the elements is in a sorted order</a:t>
            </a:r>
            <a:endParaRPr lang="en-IN" sz="2400" dirty="0" smtClean="0">
              <a:solidFill>
                <a:srgbClr val="0000FF"/>
              </a:solidFill>
            </a:endParaRPr>
          </a:p>
          <a:p>
            <a:r>
              <a:rPr lang="en-IN" sz="2400" dirty="0" smtClean="0"/>
              <a:t>Constructors:</a:t>
            </a:r>
          </a:p>
          <a:p>
            <a:pPr lvl="1"/>
            <a:r>
              <a:rPr lang="en-IN" sz="2200" dirty="0" err="1"/>
              <a:t>PriorityQueue</a:t>
            </a:r>
            <a:r>
              <a:rPr lang="en-IN" sz="2200" dirty="0"/>
              <a:t>( </a:t>
            </a:r>
            <a:r>
              <a:rPr lang="en-IN" sz="2200" dirty="0" smtClean="0"/>
              <a:t>) – Creates an empty queue with initial size=11</a:t>
            </a:r>
            <a:endParaRPr lang="en-IN" sz="2200" dirty="0"/>
          </a:p>
          <a:p>
            <a:pPr lvl="1"/>
            <a:r>
              <a:rPr lang="en-IN" sz="2200" dirty="0" err="1"/>
              <a:t>PriorityQueue</a:t>
            </a:r>
            <a:r>
              <a:rPr lang="en-IN" sz="2200" dirty="0"/>
              <a:t>(</a:t>
            </a:r>
            <a:r>
              <a:rPr lang="en-IN" sz="2200" dirty="0" err="1"/>
              <a:t>int</a:t>
            </a:r>
            <a:r>
              <a:rPr lang="en-IN" sz="2200" dirty="0"/>
              <a:t> </a:t>
            </a:r>
            <a:r>
              <a:rPr lang="en-IN" sz="2200" i="1" dirty="0"/>
              <a:t>capacity</a:t>
            </a:r>
            <a:r>
              <a:rPr lang="en-IN" sz="2200" dirty="0"/>
              <a:t>)</a:t>
            </a:r>
          </a:p>
          <a:p>
            <a:pPr lvl="1"/>
            <a:r>
              <a:rPr lang="en-IN" sz="2200" dirty="0" err="1"/>
              <a:t>PriorityQueue</a:t>
            </a:r>
            <a:r>
              <a:rPr lang="en-IN" sz="2200" dirty="0"/>
              <a:t>(</a:t>
            </a:r>
            <a:r>
              <a:rPr lang="en-IN" sz="2200" dirty="0" err="1"/>
              <a:t>int</a:t>
            </a:r>
            <a:r>
              <a:rPr lang="en-IN" sz="2200" dirty="0"/>
              <a:t> </a:t>
            </a:r>
            <a:r>
              <a:rPr lang="en-IN" sz="2200" i="1" dirty="0"/>
              <a:t>capacity</a:t>
            </a:r>
            <a:r>
              <a:rPr lang="en-IN" sz="2200" dirty="0"/>
              <a:t>, Comparator&lt;? super E&gt; </a:t>
            </a:r>
            <a:r>
              <a:rPr lang="en-IN" sz="2200" i="1" dirty="0"/>
              <a:t>comp</a:t>
            </a:r>
            <a:r>
              <a:rPr lang="en-IN" sz="2200" dirty="0"/>
              <a:t>)</a:t>
            </a:r>
          </a:p>
          <a:p>
            <a:pPr lvl="1"/>
            <a:r>
              <a:rPr lang="en-IN" sz="2200" dirty="0" err="1"/>
              <a:t>PriorityQueue</a:t>
            </a:r>
            <a:r>
              <a:rPr lang="en-IN" sz="2200" dirty="0"/>
              <a:t>(Collection&lt;? extends E&gt; </a:t>
            </a:r>
            <a:r>
              <a:rPr lang="en-IN" sz="2200" i="1" dirty="0"/>
              <a:t>c</a:t>
            </a:r>
            <a:r>
              <a:rPr lang="en-IN" sz="2200" dirty="0" smtClean="0"/>
              <a:t>)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7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g) </a:t>
            </a:r>
            <a:r>
              <a:rPr lang="en-IN" dirty="0"/>
              <a:t>The </a:t>
            </a:r>
            <a:r>
              <a:rPr lang="en-IN" dirty="0" err="1"/>
              <a:t>ArrayDeque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ArrayDeque</a:t>
            </a:r>
            <a:r>
              <a:rPr lang="en-IN" b="1" dirty="0"/>
              <a:t> </a:t>
            </a:r>
            <a:r>
              <a:rPr lang="en-IN" dirty="0"/>
              <a:t>creates a dynamic </a:t>
            </a:r>
            <a:r>
              <a:rPr lang="en-IN" dirty="0" smtClean="0"/>
              <a:t>array and </a:t>
            </a:r>
            <a:r>
              <a:rPr lang="en-IN" dirty="0"/>
              <a:t>has no capacity restrictions</a:t>
            </a:r>
            <a:r>
              <a:rPr lang="en-IN" dirty="0" smtClean="0"/>
              <a:t>.</a:t>
            </a:r>
          </a:p>
          <a:p>
            <a:r>
              <a:rPr lang="en-IN" dirty="0" smtClean="0"/>
              <a:t>Constructors:</a:t>
            </a:r>
          </a:p>
          <a:p>
            <a:pPr lvl="1"/>
            <a:r>
              <a:rPr lang="en-IN" dirty="0" err="1"/>
              <a:t>ArrayDeque</a:t>
            </a:r>
            <a:r>
              <a:rPr lang="en-IN" dirty="0"/>
              <a:t>( )</a:t>
            </a:r>
          </a:p>
          <a:p>
            <a:pPr lvl="1"/>
            <a:r>
              <a:rPr lang="en-IN" dirty="0" err="1"/>
              <a:t>ArrayDeque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size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ArrayDeque</a:t>
            </a:r>
            <a:r>
              <a:rPr lang="en-IN" dirty="0"/>
              <a:t>(Collection&lt;? extends E&gt; </a:t>
            </a:r>
            <a:r>
              <a:rPr lang="en-IN" i="1" dirty="0"/>
              <a:t>c</a:t>
            </a:r>
            <a:r>
              <a:rPr lang="en-IN" dirty="0" smtClean="0"/>
              <a:t>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1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398" t="17708" r="41435" b="145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h) </a:t>
            </a:r>
            <a:r>
              <a:rPr lang="en-IN" dirty="0"/>
              <a:t>The </a:t>
            </a:r>
            <a:r>
              <a:rPr lang="en-IN" dirty="0" err="1"/>
              <a:t>EnumSet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EnumSet</a:t>
            </a:r>
            <a:r>
              <a:rPr lang="en-IN" b="1" dirty="0"/>
              <a:t> </a:t>
            </a:r>
            <a:r>
              <a:rPr lang="en-IN" dirty="0"/>
              <a:t>extends </a:t>
            </a:r>
            <a:r>
              <a:rPr lang="en-IN" b="1" dirty="0" err="1"/>
              <a:t>AbstractSet</a:t>
            </a:r>
            <a:r>
              <a:rPr lang="en-IN" b="1" dirty="0"/>
              <a:t> </a:t>
            </a:r>
            <a:r>
              <a:rPr lang="en-IN" dirty="0"/>
              <a:t>and implements </a:t>
            </a:r>
            <a:r>
              <a:rPr lang="en-IN" b="1" dirty="0"/>
              <a:t>Set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specifically for use with keys of </a:t>
            </a:r>
            <a:r>
              <a:rPr lang="en-IN" dirty="0" smtClean="0"/>
              <a:t>an </a:t>
            </a:r>
            <a:r>
              <a:rPr lang="en-IN" b="1" dirty="0" err="1" smtClean="0"/>
              <a:t>enum</a:t>
            </a:r>
            <a:r>
              <a:rPr lang="en-IN" b="1" dirty="0" smtClean="0"/>
              <a:t> </a:t>
            </a:r>
            <a:r>
              <a:rPr lang="en-IN" dirty="0" smtClean="0"/>
              <a:t>type</a:t>
            </a:r>
          </a:p>
          <a:p>
            <a:r>
              <a:rPr lang="en-IN" b="1" dirty="0" err="1"/>
              <a:t>EnumSet</a:t>
            </a:r>
            <a:r>
              <a:rPr lang="en-IN" b="1"/>
              <a:t> </a:t>
            </a:r>
            <a:r>
              <a:rPr lang="en-IN"/>
              <a:t>defines no </a:t>
            </a:r>
            <a:r>
              <a:rPr lang="en-IN" smtClean="0"/>
              <a:t>constructors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4) Using Iterator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to </a:t>
            </a:r>
            <a:r>
              <a:rPr lang="en-US" dirty="0" smtClean="0"/>
              <a:t>cycle through the elements in a collection for </a:t>
            </a:r>
            <a:r>
              <a:rPr lang="en-IN" dirty="0" smtClean="0"/>
              <a:t>obtaining or removing elements</a:t>
            </a:r>
          </a:p>
          <a:p>
            <a:r>
              <a:rPr lang="en-IN" dirty="0" smtClean="0"/>
              <a:t>Use either</a:t>
            </a:r>
          </a:p>
          <a:p>
            <a:pPr lvl="1"/>
            <a:r>
              <a:rPr lang="en-IN" dirty="0" smtClean="0"/>
              <a:t>Iterator</a:t>
            </a:r>
          </a:p>
          <a:p>
            <a:pPr lvl="1"/>
            <a:r>
              <a:rPr lang="en-IN" dirty="0" err="1" smtClean="0"/>
              <a:t>ListIterator</a:t>
            </a:r>
            <a:r>
              <a:rPr lang="en-IN" dirty="0" smtClean="0"/>
              <a:t> - extends Iterator and allows </a:t>
            </a:r>
            <a:r>
              <a:rPr lang="en-US" dirty="0" smtClean="0"/>
              <a:t>bidirectional traversal of a list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Iterator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82" y="1524000"/>
            <a:ext cx="882550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066800" y="3886200"/>
            <a:ext cx="6249650" cy="2241030"/>
            <a:chOff x="455950" y="4235970"/>
            <a:chExt cx="5182850" cy="155523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/>
            <a:srcRect l="23133" t="42639" r="53636" b="45139"/>
            <a:stretch>
              <a:fillRect/>
            </a:stretch>
          </p:blipFill>
          <p:spPr bwMode="auto">
            <a:xfrm>
              <a:off x="457200" y="4572000"/>
              <a:ext cx="5181600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23133" t="35764" r="53636" b="61180"/>
            <a:stretch>
              <a:fillRect/>
            </a:stretch>
          </p:blipFill>
          <p:spPr bwMode="auto">
            <a:xfrm>
              <a:off x="455950" y="4235970"/>
              <a:ext cx="51816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</a:t>
            </a:r>
            <a:r>
              <a:rPr lang="en-IN" dirty="0" err="1" smtClean="0"/>
              <a:t>ListIterator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8458200" cy="4799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Accessing elements in Collection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3 Step Process:</a:t>
            </a:r>
          </a:p>
          <a:p>
            <a:pPr lvl="1"/>
            <a:r>
              <a:rPr lang="en-US" dirty="0" smtClean="0"/>
              <a:t>1. </a:t>
            </a:r>
            <a:r>
              <a:rPr lang="en-US" dirty="0" smtClean="0">
                <a:solidFill>
                  <a:srgbClr val="FF0000"/>
                </a:solidFill>
              </a:rPr>
              <a:t>Obtain an </a:t>
            </a:r>
            <a:r>
              <a:rPr lang="en-US" dirty="0" err="1" smtClean="0">
                <a:solidFill>
                  <a:srgbClr val="FF0000"/>
                </a:solidFill>
              </a:rPr>
              <a:t>iterator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the start of the collection by calling the collection’s </a:t>
            </a:r>
            <a:r>
              <a:rPr lang="en-US" b="1" dirty="0" err="1" smtClean="0">
                <a:solidFill>
                  <a:srgbClr val="FF0000"/>
                </a:solidFill>
              </a:rPr>
              <a:t>iterator</a:t>
            </a:r>
            <a:r>
              <a:rPr lang="en-US" b="1" dirty="0" smtClean="0">
                <a:solidFill>
                  <a:srgbClr val="FF0000"/>
                </a:solidFill>
              </a:rPr>
              <a:t>( ) </a:t>
            </a:r>
            <a:r>
              <a:rPr lang="en-IN" dirty="0" smtClean="0"/>
              <a:t>method.</a:t>
            </a:r>
          </a:p>
          <a:p>
            <a:pPr lvl="1"/>
            <a:r>
              <a:rPr lang="en-US" dirty="0" smtClean="0"/>
              <a:t>2. Set </a:t>
            </a:r>
            <a:r>
              <a:rPr lang="en-US" dirty="0" smtClean="0">
                <a:solidFill>
                  <a:srgbClr val="FF0000"/>
                </a:solidFill>
              </a:rPr>
              <a:t>up a loop </a:t>
            </a:r>
            <a:r>
              <a:rPr lang="en-US" dirty="0" smtClean="0"/>
              <a:t>that makes a call to </a:t>
            </a:r>
            <a:r>
              <a:rPr lang="en-US" b="1" dirty="0" err="1" smtClean="0">
                <a:solidFill>
                  <a:srgbClr val="FF0000"/>
                </a:solidFill>
              </a:rPr>
              <a:t>hasNext</a:t>
            </a:r>
            <a:r>
              <a:rPr lang="en-US" b="1" dirty="0" smtClean="0">
                <a:solidFill>
                  <a:srgbClr val="FF0000"/>
                </a:solidFill>
              </a:rPr>
              <a:t>( ). </a:t>
            </a:r>
            <a:r>
              <a:rPr lang="en-US" dirty="0" smtClean="0"/>
              <a:t>Have the loop iterate as long as </a:t>
            </a:r>
            <a:r>
              <a:rPr lang="en-US" dirty="0" err="1" smtClean="0"/>
              <a:t>hasNext</a:t>
            </a:r>
            <a:r>
              <a:rPr lang="en-US" dirty="0" smtClean="0"/>
              <a:t>( ) </a:t>
            </a:r>
            <a:r>
              <a:rPr lang="en-IN" dirty="0" smtClean="0"/>
              <a:t>returns </a:t>
            </a:r>
            <a:r>
              <a:rPr lang="en-IN" b="1" dirty="0" smtClean="0"/>
              <a:t>true.</a:t>
            </a:r>
          </a:p>
          <a:p>
            <a:pPr lvl="1"/>
            <a:r>
              <a:rPr lang="en-US" dirty="0" smtClean="0"/>
              <a:t>3. Within the loop, </a:t>
            </a:r>
            <a:r>
              <a:rPr lang="en-US" dirty="0" smtClean="0">
                <a:solidFill>
                  <a:srgbClr val="FF0000"/>
                </a:solidFill>
              </a:rPr>
              <a:t>obtain each element </a:t>
            </a:r>
            <a:r>
              <a:rPr lang="en-US" dirty="0" smtClean="0"/>
              <a:t>by calling </a:t>
            </a:r>
            <a:r>
              <a:rPr lang="en-US" b="1" dirty="0" smtClean="0">
                <a:solidFill>
                  <a:srgbClr val="FF0000"/>
                </a:solidFill>
              </a:rPr>
              <a:t>next( ).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24200" y="4724400"/>
            <a:ext cx="6019800" cy="2133600"/>
            <a:chOff x="455950" y="4235970"/>
            <a:chExt cx="5182850" cy="155523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 l="23133" t="42639" r="53636" b="45139"/>
            <a:stretch>
              <a:fillRect/>
            </a:stretch>
          </p:blipFill>
          <p:spPr bwMode="auto">
            <a:xfrm>
              <a:off x="457200" y="4572000"/>
              <a:ext cx="5181600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 l="23133" t="35764" r="53636" b="61180"/>
            <a:stretch>
              <a:fillRect/>
            </a:stretch>
          </p:blipFill>
          <p:spPr bwMode="auto">
            <a:xfrm>
              <a:off x="455950" y="4235970"/>
              <a:ext cx="5181600" cy="304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sp>
        <p:nvSpPr>
          <p:cNvPr id="8" name="TextBox 7"/>
          <p:cNvSpPr txBox="1"/>
          <p:nvPr/>
        </p:nvSpPr>
        <p:spPr>
          <a:xfrm>
            <a:off x="3124200" y="5181600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1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9040" y="5181600"/>
            <a:ext cx="42672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3107960" y="556260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2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52800" y="5562600"/>
            <a:ext cx="5486400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106710" y="6096000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3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34200" y="6172200"/>
            <a:ext cx="1447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3" grpId="0"/>
      <p:bldP spid="14" grpId="0" animBg="1"/>
      <p:bldP spid="14" grpId="1" animBg="1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 Algorithms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Algorithms </a:t>
            </a:r>
            <a:r>
              <a:rPr lang="en-IN" dirty="0" smtClean="0"/>
              <a:t>operate on </a:t>
            </a:r>
            <a:r>
              <a:rPr lang="en-IN" dirty="0"/>
              <a:t>collections and are defined as </a:t>
            </a:r>
            <a:r>
              <a:rPr lang="en-IN" dirty="0">
                <a:solidFill>
                  <a:srgbClr val="FF0000"/>
                </a:solidFill>
              </a:rPr>
              <a:t>static methods </a:t>
            </a:r>
            <a:r>
              <a:rPr lang="en-IN" dirty="0"/>
              <a:t>within the </a:t>
            </a:r>
            <a:r>
              <a:rPr lang="en-IN" b="1" dirty="0">
                <a:solidFill>
                  <a:srgbClr val="FF0000"/>
                </a:solidFill>
              </a:rPr>
              <a:t>Collections </a:t>
            </a:r>
            <a:r>
              <a:rPr lang="en-IN" dirty="0" smtClean="0"/>
              <a:t>class</a:t>
            </a:r>
          </a:p>
          <a:p>
            <a:r>
              <a:rPr lang="en-IN" dirty="0" smtClean="0"/>
              <a:t>The algorithms </a:t>
            </a:r>
            <a:r>
              <a:rPr lang="en-IN" dirty="0"/>
              <a:t>provide a standard means of manipulating 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3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Tutorial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Write a program that creates String </a:t>
            </a:r>
            <a:r>
              <a:rPr lang="en-IN" dirty="0" err="1" smtClean="0"/>
              <a:t>ArrayList</a:t>
            </a:r>
            <a:r>
              <a:rPr lang="en-IN" dirty="0" smtClean="0"/>
              <a:t> and adds 5 elements.</a:t>
            </a:r>
          </a:p>
          <a:p>
            <a:r>
              <a:rPr lang="en-IN" dirty="0" smtClean="0"/>
              <a:t>Display using </a:t>
            </a:r>
            <a:r>
              <a:rPr lang="en-IN" dirty="0" err="1" smtClean="0"/>
              <a:t>iterator</a:t>
            </a:r>
            <a:r>
              <a:rPr lang="en-IN" dirty="0" smtClean="0"/>
              <a:t>.</a:t>
            </a:r>
          </a:p>
          <a:p>
            <a:r>
              <a:rPr lang="en-IN" dirty="0" smtClean="0"/>
              <a:t>Now change each element in the list.</a:t>
            </a:r>
          </a:p>
          <a:p>
            <a:r>
              <a:rPr lang="en-IN" dirty="0" smtClean="0"/>
              <a:t>Again display the elements in reverse order.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984" t="16667" r="38507" b="17708"/>
          <a:stretch>
            <a:fillRect/>
          </a:stretch>
        </p:blipFill>
        <p:spPr bwMode="auto">
          <a:xfrm>
            <a:off x="0" y="-1"/>
            <a:ext cx="9144000" cy="688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570220" y="2286000"/>
            <a:ext cx="7010400" cy="1219200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570220" y="3505200"/>
            <a:ext cx="7010400" cy="1676400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524000" y="5181600"/>
            <a:ext cx="7467600" cy="1295400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8155" t="72917" r="46392" b="11458"/>
          <a:stretch>
            <a:fillRect/>
          </a:stretch>
        </p:blipFill>
        <p:spPr bwMode="auto">
          <a:xfrm>
            <a:off x="0" y="1676400"/>
            <a:ext cx="8610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Defined Collections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Collections are not limited to the storage of built-in </a:t>
            </a:r>
            <a:r>
              <a:rPr lang="en-IN" dirty="0" smtClean="0"/>
              <a:t>objects.</a:t>
            </a:r>
          </a:p>
          <a:p>
            <a:r>
              <a:rPr lang="en-IN" dirty="0" smtClean="0"/>
              <a:t>The following example creates a new Linked List of “Student” </a:t>
            </a:r>
            <a:r>
              <a:rPr lang="en-IN" dirty="0" err="1" smtClean="0"/>
              <a:t>datatype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5208" r="53148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4967990"/>
            <a:ext cx="8153400" cy="228600"/>
          </a:xfrm>
          <a:prstGeom prst="rect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58" y="2133600"/>
            <a:ext cx="914665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Random Access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Supports efficient random access to the collection elements</a:t>
            </a:r>
          </a:p>
          <a:p>
            <a:r>
              <a:rPr lang="en-IN" dirty="0" err="1" smtClean="0"/>
              <a:t>RandomAccess</a:t>
            </a:r>
            <a:r>
              <a:rPr lang="en-IN" dirty="0" smtClean="0"/>
              <a:t> is </a:t>
            </a:r>
            <a:r>
              <a:rPr lang="en-IN" dirty="0" smtClean="0">
                <a:solidFill>
                  <a:srgbClr val="FF0000"/>
                </a:solidFill>
              </a:rPr>
              <a:t>implemented </a:t>
            </a:r>
            <a:r>
              <a:rPr lang="en-US" dirty="0" smtClean="0">
                <a:solidFill>
                  <a:srgbClr val="FF0000"/>
                </a:solidFill>
              </a:rPr>
              <a:t>by </a:t>
            </a:r>
            <a:r>
              <a:rPr lang="en-US" dirty="0" err="1" smtClean="0">
                <a:solidFill>
                  <a:srgbClr val="FF0000"/>
                </a:solidFill>
              </a:rPr>
              <a:t>ArrayList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by the </a:t>
            </a:r>
            <a:r>
              <a:rPr lang="en-US" dirty="0" smtClean="0">
                <a:solidFill>
                  <a:srgbClr val="FF0000"/>
                </a:solidFill>
              </a:rPr>
              <a:t>legacy Vector class</a:t>
            </a:r>
            <a:r>
              <a:rPr lang="en-US" dirty="0" smtClean="0"/>
              <a:t>, among others.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5) Working with Maps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A </a:t>
            </a:r>
            <a:r>
              <a:rPr lang="en-IN" i="1" dirty="0" smtClean="0">
                <a:solidFill>
                  <a:srgbClr val="FF0000"/>
                </a:solidFill>
              </a:rPr>
              <a:t>map </a:t>
            </a:r>
            <a:r>
              <a:rPr lang="en-IN" dirty="0">
                <a:solidFill>
                  <a:srgbClr val="FF0000"/>
                </a:solidFill>
              </a:rPr>
              <a:t>is an object that stores associations between keys and values, or </a:t>
            </a:r>
            <a:r>
              <a:rPr lang="en-IN" i="1" dirty="0">
                <a:solidFill>
                  <a:srgbClr val="FF0000"/>
                </a:solidFill>
              </a:rPr>
              <a:t>key/value pairs</a:t>
            </a:r>
            <a:r>
              <a:rPr lang="en-IN" i="1" dirty="0"/>
              <a:t>. </a:t>
            </a:r>
            <a:endParaRPr lang="en-IN" i="1" dirty="0" smtClean="0"/>
          </a:p>
          <a:p>
            <a:r>
              <a:rPr lang="en-IN" dirty="0" smtClean="0"/>
              <a:t>Given</a:t>
            </a:r>
            <a:r>
              <a:rPr lang="en-IN" dirty="0"/>
              <a:t> </a:t>
            </a:r>
            <a:r>
              <a:rPr lang="en-IN" dirty="0" smtClean="0"/>
              <a:t>a </a:t>
            </a:r>
            <a:r>
              <a:rPr lang="en-IN" dirty="0"/>
              <a:t>key, you can find its value. </a:t>
            </a:r>
            <a:endParaRPr lang="en-IN" dirty="0" smtClean="0"/>
          </a:p>
          <a:p>
            <a:r>
              <a:rPr lang="en-IN" dirty="0" smtClean="0"/>
              <a:t>Both </a:t>
            </a:r>
            <a:r>
              <a:rPr lang="en-IN" dirty="0"/>
              <a:t>keys and values are objects. </a:t>
            </a:r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keys must be unique</a:t>
            </a:r>
            <a:r>
              <a:rPr lang="en-IN" dirty="0"/>
              <a:t>, </a:t>
            </a:r>
            <a:r>
              <a:rPr lang="en-IN" dirty="0" smtClean="0"/>
              <a:t>but the </a:t>
            </a:r>
            <a:r>
              <a:rPr lang="en-IN" dirty="0"/>
              <a:t>values may be duplicated. </a:t>
            </a:r>
            <a:endParaRPr lang="en-IN" dirty="0" smtClean="0"/>
          </a:p>
          <a:p>
            <a:r>
              <a:rPr lang="en-IN" dirty="0" smtClean="0"/>
              <a:t>Some </a:t>
            </a:r>
            <a:r>
              <a:rPr lang="en-IN" dirty="0"/>
              <a:t>maps can accept a </a:t>
            </a:r>
            <a:r>
              <a:rPr lang="en-IN" b="1" dirty="0"/>
              <a:t>null </a:t>
            </a:r>
            <a:r>
              <a:rPr lang="en-IN" dirty="0"/>
              <a:t>key and </a:t>
            </a:r>
            <a:r>
              <a:rPr lang="en-IN" b="1" dirty="0"/>
              <a:t>null </a:t>
            </a:r>
            <a:r>
              <a:rPr lang="en-IN" dirty="0"/>
              <a:t>values, others cannot</a:t>
            </a:r>
            <a:r>
              <a:rPr lang="en-IN" dirty="0" smtClean="0"/>
              <a:t>.</a:t>
            </a:r>
          </a:p>
          <a:p>
            <a:r>
              <a:rPr lang="en-IN" dirty="0" smtClean="0"/>
              <a:t>Maps </a:t>
            </a:r>
            <a:r>
              <a:rPr lang="en-IN" dirty="0" smtClean="0">
                <a:solidFill>
                  <a:srgbClr val="FF0000"/>
                </a:solidFill>
              </a:rPr>
              <a:t>does not </a:t>
            </a:r>
            <a:r>
              <a:rPr lang="en-IN" dirty="0">
                <a:solidFill>
                  <a:srgbClr val="FF0000"/>
                </a:solidFill>
              </a:rPr>
              <a:t>implement the </a:t>
            </a:r>
            <a:r>
              <a:rPr lang="en-IN" b="1" dirty="0" err="1">
                <a:solidFill>
                  <a:srgbClr val="FF0000"/>
                </a:solidFill>
              </a:rPr>
              <a:t>Iterable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Map Interfaces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536692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2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a) Map Interface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763000" cy="5374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8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Iterator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</a:t>
            </a:r>
            <a:r>
              <a:rPr lang="en-IN" i="1" dirty="0"/>
              <a:t>iterator </a:t>
            </a:r>
            <a:r>
              <a:rPr lang="en-IN" dirty="0"/>
              <a:t>offers a general-purpose, standardized </a:t>
            </a:r>
            <a:r>
              <a:rPr lang="en-IN" dirty="0">
                <a:solidFill>
                  <a:srgbClr val="0000FF"/>
                </a:solidFill>
              </a:rPr>
              <a:t>way of accessing the elements within </a:t>
            </a:r>
            <a:r>
              <a:rPr lang="en-IN" dirty="0" smtClean="0">
                <a:solidFill>
                  <a:srgbClr val="0000FF"/>
                </a:solidFill>
              </a:rPr>
              <a:t>a collection</a:t>
            </a:r>
            <a:r>
              <a:rPr lang="en-IN" dirty="0"/>
              <a:t>, </a:t>
            </a:r>
            <a:r>
              <a:rPr lang="en-IN" dirty="0">
                <a:solidFill>
                  <a:srgbClr val="0000FF"/>
                </a:solidFill>
              </a:rPr>
              <a:t>one at a </a:t>
            </a:r>
            <a:r>
              <a:rPr lang="en-IN" dirty="0" smtClean="0">
                <a:solidFill>
                  <a:srgbClr val="0000FF"/>
                </a:solidFill>
              </a:rPr>
              <a:t>time</a:t>
            </a:r>
          </a:p>
          <a:p>
            <a:r>
              <a:rPr lang="en-IN" dirty="0" smtClean="0"/>
              <a:t>It provides </a:t>
            </a:r>
            <a:r>
              <a:rPr lang="en-IN" dirty="0"/>
              <a:t>a means of </a:t>
            </a:r>
            <a:r>
              <a:rPr lang="en-IN" i="1" dirty="0"/>
              <a:t>enumerating the contents </a:t>
            </a:r>
            <a:r>
              <a:rPr lang="en-IN" i="1" dirty="0" smtClean="0"/>
              <a:t>of a collection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648200"/>
            <a:ext cx="8229600" cy="762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accent3">
                    <a:lumMod val="75000"/>
                  </a:schemeClr>
                </a:solidFill>
                <a:latin typeface="Cambria" pitchFamily="18" charset="0"/>
                <a:ea typeface="+mj-ea"/>
                <a:cs typeface="+mj-cs"/>
              </a:defRPr>
            </a:lvl1pPr>
          </a:lstStyle>
          <a:p>
            <a:r>
              <a:rPr lang="en-IN" smtClean="0"/>
              <a:t>Map Interfaces and Classes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486400"/>
            <a:ext cx="8229600" cy="76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lnSpc>
                <a:spcPct val="130000"/>
              </a:lnSpc>
              <a:spcBef>
                <a:spcPts val="300"/>
              </a:spcBef>
              <a:buClrTx/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1pPr>
            <a:lvl2pPr marL="658368" indent="-246888" algn="l" rtl="0" eaLnBrk="1" latinLnBrk="0" hangingPunct="1">
              <a:lnSpc>
                <a:spcPct val="130000"/>
              </a:lnSpc>
              <a:spcBef>
                <a:spcPts val="300"/>
              </a:spcBef>
              <a:buClrTx/>
              <a:buFont typeface="Georgia"/>
              <a:buChar char="▫"/>
              <a:defRPr kumimoji="0" sz="26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2pPr>
            <a:lvl3pPr marL="923544" indent="-219456" algn="l" rtl="0" eaLnBrk="1" latinLnBrk="0" hangingPunct="1">
              <a:lnSpc>
                <a:spcPct val="130000"/>
              </a:lnSpc>
              <a:spcBef>
                <a:spcPts val="300"/>
              </a:spcBef>
              <a:buClrTx/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3pPr>
            <a:lvl4pPr marL="1179576" indent="-201168" algn="l" rtl="0" eaLnBrk="1" latinLnBrk="0" hangingPunct="1">
              <a:lnSpc>
                <a:spcPct val="130000"/>
              </a:lnSpc>
              <a:spcBef>
                <a:spcPts val="300"/>
              </a:spcBef>
              <a:buClrTx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4pPr>
            <a:lvl5pPr marL="1389888" indent="-182880" algn="l" rtl="0" eaLnBrk="1" latinLnBrk="0" hangingPunct="1">
              <a:lnSpc>
                <a:spcPct val="130000"/>
              </a:lnSpc>
              <a:spcBef>
                <a:spcPts val="300"/>
              </a:spcBef>
              <a:buClrTx/>
              <a:buFont typeface="Georgia"/>
              <a:buChar char="▫"/>
              <a:defRPr kumimoji="0" sz="2000" kern="1200">
                <a:solidFill>
                  <a:schemeClr val="tx1"/>
                </a:solidFill>
                <a:latin typeface="Cambria" pitchFamily="18" charset="0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i="1" dirty="0" smtClean="0"/>
              <a:t>Maps </a:t>
            </a:r>
            <a:r>
              <a:rPr lang="en-IN" dirty="0" smtClean="0"/>
              <a:t>store key/value pairs.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9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b) </a:t>
            </a:r>
            <a:r>
              <a:rPr lang="en-IN" dirty="0"/>
              <a:t>The </a:t>
            </a:r>
            <a:r>
              <a:rPr lang="en-IN" dirty="0" err="1"/>
              <a:t>SortedMap</a:t>
            </a:r>
            <a:r>
              <a:rPr lang="en-IN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 err="1"/>
              <a:t>SortedMap</a:t>
            </a:r>
            <a:r>
              <a:rPr lang="en-IN" b="1" dirty="0"/>
              <a:t> </a:t>
            </a:r>
            <a:r>
              <a:rPr lang="en-IN" dirty="0"/>
              <a:t>interface extends </a:t>
            </a:r>
            <a:r>
              <a:rPr lang="en-IN" b="1" dirty="0"/>
              <a:t>Map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ensures that the entries are maintained in </a:t>
            </a:r>
            <a:r>
              <a:rPr lang="en-IN" dirty="0" smtClean="0"/>
              <a:t>ascending order </a:t>
            </a:r>
            <a:r>
              <a:rPr lang="en-IN" dirty="0"/>
              <a:t>based on the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276600"/>
            <a:ext cx="875436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6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3) </a:t>
            </a:r>
            <a:r>
              <a:rPr lang="en-IN" dirty="0"/>
              <a:t>The </a:t>
            </a:r>
            <a:r>
              <a:rPr lang="en-IN" dirty="0" err="1"/>
              <a:t>NavigableMap</a:t>
            </a:r>
            <a:r>
              <a:rPr lang="en-IN" dirty="0"/>
              <a:t>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extends </a:t>
            </a:r>
            <a:r>
              <a:rPr lang="en-IN" b="1" dirty="0" err="1"/>
              <a:t>SortedMap</a:t>
            </a:r>
            <a:r>
              <a:rPr lang="en-IN" b="1" dirty="0"/>
              <a:t> </a:t>
            </a:r>
            <a:r>
              <a:rPr lang="en-IN" dirty="0"/>
              <a:t>and </a:t>
            </a:r>
            <a:r>
              <a:rPr lang="en-IN" dirty="0" smtClean="0"/>
              <a:t>declares the </a:t>
            </a:r>
            <a:r>
              <a:rPr lang="en-IN" dirty="0" err="1"/>
              <a:t>behavior</a:t>
            </a:r>
            <a:r>
              <a:rPr lang="en-IN" dirty="0"/>
              <a:t> of a map that supports the retrieval of entries based on the closest match to </a:t>
            </a:r>
            <a:r>
              <a:rPr lang="en-IN" dirty="0" smtClean="0"/>
              <a:t>a given </a:t>
            </a:r>
            <a:r>
              <a:rPr lang="en-IN" dirty="0"/>
              <a:t>key or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7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>Functions 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0764"/>
            <a:ext cx="9241059" cy="556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18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Functions…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295399"/>
            <a:ext cx="9199418" cy="556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4) The </a:t>
            </a:r>
            <a:r>
              <a:rPr lang="en-IN" dirty="0" err="1" smtClean="0"/>
              <a:t>Map.Entry</a:t>
            </a:r>
            <a:r>
              <a:rPr lang="en-IN" dirty="0" smtClean="0"/>
              <a:t>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</a:t>
            </a:r>
            <a:r>
              <a:rPr lang="en-IN" dirty="0" smtClean="0"/>
              <a:t>nables </a:t>
            </a:r>
            <a:r>
              <a:rPr lang="en-IN" dirty="0"/>
              <a:t>to work with a map entry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400"/>
            <a:ext cx="8285584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25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Map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to provide implementation of Map interfaces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844145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0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a) The </a:t>
            </a:r>
            <a:r>
              <a:rPr lang="en-IN" dirty="0" err="1" smtClean="0"/>
              <a:t>HashMap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 </a:t>
            </a:r>
            <a:r>
              <a:rPr lang="en-IN" b="1" dirty="0" err="1"/>
              <a:t>HashMap</a:t>
            </a:r>
            <a:r>
              <a:rPr lang="en-IN" b="1" dirty="0"/>
              <a:t> </a:t>
            </a:r>
            <a:r>
              <a:rPr lang="en-IN" dirty="0"/>
              <a:t>class extends </a:t>
            </a:r>
            <a:r>
              <a:rPr lang="en-IN" b="1" dirty="0" err="1"/>
              <a:t>AbstractMap</a:t>
            </a:r>
            <a:r>
              <a:rPr lang="en-IN" b="1" dirty="0"/>
              <a:t> </a:t>
            </a:r>
            <a:r>
              <a:rPr lang="en-IN" dirty="0"/>
              <a:t>and implements the </a:t>
            </a:r>
            <a:r>
              <a:rPr lang="en-IN" b="1" dirty="0"/>
              <a:t>Map </a:t>
            </a:r>
            <a:r>
              <a:rPr lang="en-IN" dirty="0"/>
              <a:t>interface.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uses a </a:t>
            </a:r>
            <a:r>
              <a:rPr lang="en-IN" dirty="0" smtClean="0"/>
              <a:t>hash table </a:t>
            </a:r>
            <a:r>
              <a:rPr lang="en-IN" dirty="0"/>
              <a:t>to store the map</a:t>
            </a:r>
            <a:r>
              <a:rPr lang="en-IN" dirty="0" smtClean="0"/>
              <a:t>.</a:t>
            </a:r>
          </a:p>
          <a:p>
            <a:r>
              <a:rPr lang="en-IN" dirty="0"/>
              <a:t>Declaration: </a:t>
            </a:r>
            <a:r>
              <a:rPr lang="en-IN" dirty="0" smtClean="0"/>
              <a:t>	class </a:t>
            </a:r>
            <a:r>
              <a:rPr lang="en-IN" dirty="0" err="1"/>
              <a:t>HashMap</a:t>
            </a:r>
            <a:r>
              <a:rPr lang="en-IN" dirty="0"/>
              <a:t>&lt;K, V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Constructors:</a:t>
            </a:r>
          </a:p>
          <a:p>
            <a:pPr lvl="1"/>
            <a:r>
              <a:rPr lang="en-IN" dirty="0" err="1"/>
              <a:t>HashMap</a:t>
            </a:r>
            <a:r>
              <a:rPr lang="en-IN" dirty="0"/>
              <a:t>( )</a:t>
            </a:r>
          </a:p>
          <a:p>
            <a:pPr lvl="1"/>
            <a:r>
              <a:rPr lang="en-IN" dirty="0" err="1"/>
              <a:t>HashMap</a:t>
            </a:r>
            <a:r>
              <a:rPr lang="en-IN" dirty="0"/>
              <a:t>(Map&lt;? extends K, ? extends V&gt; </a:t>
            </a:r>
            <a:r>
              <a:rPr lang="en-IN" i="1" dirty="0"/>
              <a:t>m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HashMap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capacity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HashMap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capacity</a:t>
            </a:r>
            <a:r>
              <a:rPr lang="en-IN" dirty="0"/>
              <a:t>, float </a:t>
            </a:r>
            <a:r>
              <a:rPr lang="en-IN" i="1" dirty="0" err="1"/>
              <a:t>fillRatio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2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6468" r="35076" b="1309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7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b) The </a:t>
            </a:r>
            <a:r>
              <a:rPr lang="en-IN" dirty="0" err="1" smtClean="0"/>
              <a:t>TreeMap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b="1" dirty="0" err="1"/>
              <a:t>TreeMap</a:t>
            </a:r>
            <a:r>
              <a:rPr lang="en-IN" b="1" dirty="0"/>
              <a:t> </a:t>
            </a:r>
            <a:r>
              <a:rPr lang="en-IN" dirty="0"/>
              <a:t>class extends </a:t>
            </a:r>
            <a:r>
              <a:rPr lang="en-IN" b="1" dirty="0" err="1"/>
              <a:t>AbstractMap</a:t>
            </a:r>
            <a:r>
              <a:rPr lang="en-IN" b="1" dirty="0"/>
              <a:t> </a:t>
            </a:r>
            <a:r>
              <a:rPr lang="en-IN" dirty="0"/>
              <a:t>and implements the </a:t>
            </a:r>
            <a:r>
              <a:rPr lang="en-IN" b="1" dirty="0" err="1"/>
              <a:t>NavigableMap</a:t>
            </a:r>
            <a:r>
              <a:rPr lang="en-IN" b="1" dirty="0"/>
              <a:t> </a:t>
            </a:r>
            <a:r>
              <a:rPr lang="en-IN" dirty="0"/>
              <a:t>interface.</a:t>
            </a:r>
          </a:p>
          <a:p>
            <a:r>
              <a:rPr lang="en-IN" dirty="0"/>
              <a:t>It creates maps stored in a tree structure. </a:t>
            </a:r>
            <a:endParaRPr lang="en-IN" dirty="0" smtClean="0"/>
          </a:p>
          <a:p>
            <a:r>
              <a:rPr lang="en-IN" dirty="0" smtClean="0"/>
              <a:t>A </a:t>
            </a:r>
            <a:r>
              <a:rPr lang="en-IN" b="1" dirty="0" err="1"/>
              <a:t>TreeMap</a:t>
            </a:r>
            <a:r>
              <a:rPr lang="en-IN" b="1" dirty="0"/>
              <a:t> </a:t>
            </a:r>
            <a:r>
              <a:rPr lang="en-IN" dirty="0"/>
              <a:t>provides an efficient means of </a:t>
            </a:r>
            <a:r>
              <a:rPr lang="en-IN" dirty="0" smtClean="0"/>
              <a:t>storing key/value </a:t>
            </a:r>
            <a:r>
              <a:rPr lang="en-IN" dirty="0"/>
              <a:t>pairs in sorted order and allows rapid </a:t>
            </a:r>
            <a:r>
              <a:rPr lang="en-IN" dirty="0" smtClean="0"/>
              <a:t>retrieval</a:t>
            </a:r>
          </a:p>
          <a:p>
            <a:r>
              <a:rPr lang="en-IN" dirty="0" smtClean="0"/>
              <a:t>A tree </a:t>
            </a:r>
            <a:r>
              <a:rPr lang="en-IN" dirty="0"/>
              <a:t>map guarantees that its elements will be sorted in ascending key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IN" dirty="0" smtClean="0"/>
              <a:t>Constructors:</a:t>
            </a:r>
          </a:p>
          <a:p>
            <a:r>
              <a:rPr lang="en-IN" dirty="0" err="1"/>
              <a:t>TreeMap</a:t>
            </a:r>
            <a:r>
              <a:rPr lang="en-IN" dirty="0"/>
              <a:t>( )</a:t>
            </a:r>
          </a:p>
          <a:p>
            <a:r>
              <a:rPr lang="en-IN" dirty="0" err="1"/>
              <a:t>TreeMap</a:t>
            </a:r>
            <a:r>
              <a:rPr lang="en-IN" dirty="0"/>
              <a:t>(Comparator&lt;? super K&gt; </a:t>
            </a:r>
            <a:r>
              <a:rPr lang="en-IN" i="1" dirty="0"/>
              <a:t>comp</a:t>
            </a:r>
            <a:r>
              <a:rPr lang="en-IN" dirty="0"/>
              <a:t>)</a:t>
            </a:r>
          </a:p>
          <a:p>
            <a:r>
              <a:rPr lang="en-IN" dirty="0" err="1"/>
              <a:t>TreeMap</a:t>
            </a:r>
            <a:r>
              <a:rPr lang="en-IN" dirty="0"/>
              <a:t>(Map&lt;? extends K, ? extends V&gt; </a:t>
            </a:r>
            <a:r>
              <a:rPr lang="en-IN" i="1" dirty="0"/>
              <a:t>m</a:t>
            </a:r>
            <a:r>
              <a:rPr lang="en-IN" dirty="0"/>
              <a:t>)</a:t>
            </a:r>
          </a:p>
          <a:p>
            <a:r>
              <a:rPr lang="en-IN" dirty="0" err="1"/>
              <a:t>TreeMap</a:t>
            </a:r>
            <a:r>
              <a:rPr lang="en-IN" dirty="0"/>
              <a:t>(</a:t>
            </a:r>
            <a:r>
              <a:rPr lang="en-IN" dirty="0" err="1"/>
              <a:t>SortedMap</a:t>
            </a:r>
            <a:r>
              <a:rPr lang="en-IN" dirty="0"/>
              <a:t>&lt;K, ? extends V&gt; </a:t>
            </a:r>
            <a:r>
              <a:rPr lang="en-IN" i="1" dirty="0" err="1"/>
              <a:t>sm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The following are the interfaces in Collection: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sz="2200" dirty="0"/>
          </a:p>
          <a:p>
            <a:endParaRPr lang="en-IN" sz="2200" dirty="0" smtClean="0"/>
          </a:p>
          <a:p>
            <a:endParaRPr lang="en-IN" sz="2200" dirty="0" smtClean="0"/>
          </a:p>
          <a:p>
            <a:r>
              <a:rPr lang="en-IN" sz="2200" dirty="0" smtClean="0"/>
              <a:t>Other Interfaces: </a:t>
            </a:r>
            <a:r>
              <a:rPr lang="en-IN" sz="2200" b="1" dirty="0"/>
              <a:t>Comparator</a:t>
            </a:r>
            <a:r>
              <a:rPr lang="en-IN" sz="2200" dirty="0"/>
              <a:t>, </a:t>
            </a:r>
            <a:r>
              <a:rPr lang="en-IN" sz="2200" b="1" dirty="0" err="1" smtClean="0"/>
              <a:t>RandomAccess</a:t>
            </a:r>
            <a:r>
              <a:rPr lang="en-IN" sz="2200" dirty="0" smtClean="0"/>
              <a:t>, </a:t>
            </a:r>
            <a:r>
              <a:rPr lang="en-IN" sz="2200" b="1" dirty="0" smtClean="0"/>
              <a:t>Iterator</a:t>
            </a:r>
            <a:r>
              <a:rPr lang="en-IN" sz="2200" dirty="0"/>
              <a:t>, and </a:t>
            </a:r>
            <a:r>
              <a:rPr lang="en-IN" sz="2200" b="1" dirty="0" err="1"/>
              <a:t>ListIterator</a:t>
            </a:r>
            <a:endParaRPr lang="en-IN" sz="2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 The Collection Interface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6881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7262" r="34854" b="1448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99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c) </a:t>
            </a:r>
            <a:r>
              <a:rPr lang="en-IN" dirty="0"/>
              <a:t>The </a:t>
            </a:r>
            <a:r>
              <a:rPr lang="en-IN" dirty="0" err="1"/>
              <a:t>LinkedHashMap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maintains a linked list of the entries in the map, in </a:t>
            </a:r>
            <a:r>
              <a:rPr lang="en-IN" dirty="0" smtClean="0"/>
              <a:t>the order </a:t>
            </a:r>
            <a:r>
              <a:rPr lang="en-IN" dirty="0"/>
              <a:t>in which they were inserted.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allows insertion-order iteration over the map. </a:t>
            </a:r>
            <a:endParaRPr lang="en-IN" dirty="0" smtClean="0"/>
          </a:p>
          <a:p>
            <a:r>
              <a:rPr lang="en-IN" dirty="0" smtClean="0"/>
              <a:t>That is, when </a:t>
            </a:r>
            <a:r>
              <a:rPr lang="en-IN" dirty="0"/>
              <a:t>iterating through a collection-view of a </a:t>
            </a:r>
            <a:r>
              <a:rPr lang="en-IN" b="1" dirty="0" err="1"/>
              <a:t>LinkedHashMap</a:t>
            </a:r>
            <a:r>
              <a:rPr lang="en-IN" dirty="0"/>
              <a:t>, the elements will be </a:t>
            </a:r>
            <a:r>
              <a:rPr lang="en-IN" dirty="0" smtClean="0"/>
              <a:t>returned in the order in which they were inserted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IN" dirty="0" smtClean="0"/>
              <a:t>Constructors:</a:t>
            </a:r>
          </a:p>
          <a:p>
            <a:r>
              <a:rPr lang="en-IN" dirty="0" err="1"/>
              <a:t>LinkedHashMap</a:t>
            </a:r>
            <a:r>
              <a:rPr lang="en-IN" dirty="0"/>
              <a:t>( )</a:t>
            </a:r>
          </a:p>
          <a:p>
            <a:r>
              <a:rPr lang="en-IN" dirty="0" err="1"/>
              <a:t>LinkedHashMap</a:t>
            </a:r>
            <a:r>
              <a:rPr lang="en-IN" dirty="0"/>
              <a:t>(Map&lt;? extends K, ? extends V&gt; </a:t>
            </a:r>
            <a:r>
              <a:rPr lang="en-IN" i="1" dirty="0"/>
              <a:t>m</a:t>
            </a:r>
            <a:r>
              <a:rPr lang="en-IN" dirty="0"/>
              <a:t>)</a:t>
            </a:r>
          </a:p>
          <a:p>
            <a:r>
              <a:rPr lang="en-IN" dirty="0" err="1"/>
              <a:t>LinkedHashMap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capacity</a:t>
            </a:r>
            <a:r>
              <a:rPr lang="en-IN" dirty="0"/>
              <a:t>)</a:t>
            </a:r>
          </a:p>
          <a:p>
            <a:r>
              <a:rPr lang="en-IN" dirty="0" err="1"/>
              <a:t>LinkedHashMap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capacity</a:t>
            </a:r>
            <a:r>
              <a:rPr lang="en-IN" dirty="0"/>
              <a:t>, float </a:t>
            </a:r>
            <a:r>
              <a:rPr lang="en-IN" i="1" dirty="0" err="1"/>
              <a:t>fillRatio</a:t>
            </a:r>
            <a:r>
              <a:rPr lang="en-IN" dirty="0"/>
              <a:t>)</a:t>
            </a:r>
          </a:p>
          <a:p>
            <a:r>
              <a:rPr lang="en-IN" dirty="0" err="1"/>
              <a:t>LinkedHashMap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capacity</a:t>
            </a:r>
            <a:r>
              <a:rPr lang="en-IN" dirty="0"/>
              <a:t>, float </a:t>
            </a:r>
            <a:r>
              <a:rPr lang="en-IN" i="1" dirty="0" err="1"/>
              <a:t>fillRatio</a:t>
            </a:r>
            <a:r>
              <a:rPr lang="en-IN" dirty="0"/>
              <a:t>, </a:t>
            </a:r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en-IN" i="1" dirty="0"/>
              <a:t>Order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d) </a:t>
            </a:r>
            <a:r>
              <a:rPr lang="en-IN" dirty="0"/>
              <a:t>The </a:t>
            </a:r>
            <a:r>
              <a:rPr lang="en-IN" dirty="0" err="1"/>
              <a:t>IdentityHashMap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IdentityHashMap</a:t>
            </a:r>
            <a:r>
              <a:rPr lang="en-IN" dirty="0"/>
              <a:t> extends </a:t>
            </a:r>
            <a:r>
              <a:rPr lang="en-IN" dirty="0" err="1"/>
              <a:t>AbstractMap</a:t>
            </a:r>
            <a:r>
              <a:rPr lang="en-IN" dirty="0"/>
              <a:t> and implements the Map interface.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similar </a:t>
            </a:r>
            <a:r>
              <a:rPr lang="en-IN" dirty="0" smtClean="0"/>
              <a:t>to </a:t>
            </a:r>
            <a:r>
              <a:rPr lang="en-IN" dirty="0" err="1" smtClean="0"/>
              <a:t>HashMap</a:t>
            </a:r>
            <a:r>
              <a:rPr lang="en-IN" dirty="0" smtClean="0"/>
              <a:t> </a:t>
            </a:r>
            <a:r>
              <a:rPr lang="en-IN" dirty="0"/>
              <a:t>except that it uses reference equality when comparing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e) </a:t>
            </a:r>
            <a:r>
              <a:rPr lang="en-IN" dirty="0"/>
              <a:t>The </a:t>
            </a:r>
            <a:r>
              <a:rPr lang="en-IN" dirty="0" err="1"/>
              <a:t>EnumMap</a:t>
            </a:r>
            <a:r>
              <a:rPr lang="en-IN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EnumMap</a:t>
            </a:r>
            <a:r>
              <a:rPr lang="en-IN" dirty="0"/>
              <a:t> extends </a:t>
            </a:r>
            <a:r>
              <a:rPr lang="en-IN" dirty="0" err="1"/>
              <a:t>AbstractMap</a:t>
            </a:r>
            <a:r>
              <a:rPr lang="en-IN" dirty="0"/>
              <a:t> and implements Map.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specifically for use with </a:t>
            </a:r>
            <a:r>
              <a:rPr lang="en-IN"/>
              <a:t>keys </a:t>
            </a:r>
            <a:r>
              <a:rPr lang="en-IN" smtClean="0"/>
              <a:t>of an </a:t>
            </a:r>
            <a:r>
              <a:rPr lang="en-IN" dirty="0" err="1"/>
              <a:t>enum</a:t>
            </a:r>
            <a:r>
              <a:rPr lang="en-IN" dirty="0"/>
              <a:t>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5) Comparator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 smtClean="0"/>
              <a:t>SortedSet</a:t>
            </a:r>
            <a:r>
              <a:rPr lang="en-IN" dirty="0" smtClean="0"/>
              <a:t>, </a:t>
            </a:r>
            <a:r>
              <a:rPr lang="en-IN" dirty="0" err="1" smtClean="0"/>
              <a:t>TreeSet</a:t>
            </a:r>
            <a:r>
              <a:rPr lang="en-IN" dirty="0" smtClean="0"/>
              <a:t> – Sorts the collection items based on “Natural Order”</a:t>
            </a:r>
          </a:p>
          <a:p>
            <a:r>
              <a:rPr lang="en-US" dirty="0" smtClean="0"/>
              <a:t>If you want to </a:t>
            </a:r>
            <a:r>
              <a:rPr lang="en-US" dirty="0" smtClean="0">
                <a:solidFill>
                  <a:srgbClr val="FF0000"/>
                </a:solidFill>
              </a:rPr>
              <a:t>order elements a different way</a:t>
            </a:r>
            <a:r>
              <a:rPr lang="en-US" dirty="0" smtClean="0"/>
              <a:t>, then specify a </a:t>
            </a:r>
            <a:r>
              <a:rPr lang="en-US" b="1" dirty="0" smtClean="0"/>
              <a:t>Comparator</a:t>
            </a:r>
          </a:p>
          <a:p>
            <a:r>
              <a:rPr lang="en-US" dirty="0" smtClean="0"/>
              <a:t>2 methods: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compare(T obj1, T obj2)</a:t>
            </a:r>
            <a:r>
              <a:rPr lang="en-IN" dirty="0" smtClean="0"/>
              <a:t> </a:t>
            </a:r>
            <a:r>
              <a:rPr lang="en-IN" dirty="0" smtClean="0">
                <a:sym typeface="Wingdings" pitchFamily="2" charset="2"/>
              </a:rPr>
              <a:t> compares 2 objects</a:t>
            </a:r>
          </a:p>
          <a:p>
            <a:pPr lvl="2"/>
            <a:r>
              <a:rPr lang="en-IN" dirty="0" smtClean="0">
                <a:sym typeface="Wingdings" pitchFamily="2" charset="2"/>
              </a:rPr>
              <a:t>=0 (if equal), Positive (if obj1&gt;obj2) and Negative (if obj1&lt;obj2)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obj1.equals(T obj2) </a:t>
            </a:r>
            <a:r>
              <a:rPr lang="en-IN" dirty="0" smtClean="0">
                <a:sym typeface="Wingdings" pitchFamily="2" charset="2"/>
              </a:rPr>
              <a:t> checks whether obj1=obj2 and returns true/false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a Comparator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6398" t="16667" r="40264" b="1770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6398" t="16667" r="39678" b="17708"/>
          <a:stretch>
            <a:fillRect/>
          </a:stretch>
        </p:blipFill>
        <p:spPr bwMode="auto">
          <a:xfrm>
            <a:off x="0" y="0"/>
            <a:ext cx="9144000" cy="684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6248400" y="914400"/>
            <a:ext cx="22098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984" t="18750" r="37921" b="33333"/>
          <a:stretch>
            <a:fillRect/>
          </a:stretch>
        </p:blipFill>
        <p:spPr bwMode="auto">
          <a:xfrm>
            <a:off x="0" y="0"/>
            <a:ext cx="90562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val 5"/>
          <p:cNvSpPr/>
          <p:nvPr/>
        </p:nvSpPr>
        <p:spPr>
          <a:xfrm>
            <a:off x="5943600" y="5715000"/>
            <a:ext cx="2209800" cy="533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33400" y="1143000"/>
            <a:ext cx="6096000" cy="3276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6) Legacy Classes and Interfaces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before Collections and Interfaces</a:t>
            </a:r>
          </a:p>
          <a:p>
            <a:r>
              <a:rPr lang="en-IN" dirty="0" smtClean="0"/>
              <a:t>Supports </a:t>
            </a:r>
            <a:r>
              <a:rPr lang="en-IN" dirty="0" err="1" smtClean="0"/>
              <a:t>adhoc</a:t>
            </a:r>
            <a:r>
              <a:rPr lang="en-IN" dirty="0" smtClean="0"/>
              <a:t> method of operating on a set of objects</a:t>
            </a:r>
          </a:p>
          <a:p>
            <a:r>
              <a:rPr lang="en-IN" dirty="0" smtClean="0"/>
              <a:t>Difference: </a:t>
            </a:r>
            <a:r>
              <a:rPr lang="en-IN" dirty="0"/>
              <a:t>none of the collection classes are synchronized, but all the legacy </a:t>
            </a:r>
            <a:r>
              <a:rPr lang="en-IN" dirty="0" smtClean="0"/>
              <a:t>classes are </a:t>
            </a:r>
            <a:r>
              <a:rPr lang="en-IN" dirty="0"/>
              <a:t>synchronized</a:t>
            </a:r>
            <a:r>
              <a:rPr lang="en-IN" dirty="0" smtClean="0"/>
              <a:t>.</a:t>
            </a:r>
          </a:p>
          <a:p>
            <a:r>
              <a:rPr lang="en-IN" dirty="0" smtClean="0"/>
              <a:t>Legacy classes:</a:t>
            </a:r>
          </a:p>
          <a:p>
            <a:pPr lvl="1"/>
            <a:r>
              <a:rPr lang="en-IN" dirty="0" smtClean="0"/>
              <a:t>Dictionary, </a:t>
            </a:r>
            <a:r>
              <a:rPr lang="en-IN" dirty="0" err="1" smtClean="0"/>
              <a:t>HashTable</a:t>
            </a:r>
            <a:r>
              <a:rPr lang="en-IN" dirty="0" smtClean="0"/>
              <a:t>, Properties, Stack &amp; Vector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Two types of Collections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00FF"/>
                </a:solidFill>
              </a:rPr>
              <a:t>Modifiable</a:t>
            </a:r>
          </a:p>
          <a:p>
            <a:pPr lvl="1"/>
            <a:r>
              <a:rPr lang="en-IN" dirty="0" smtClean="0"/>
              <a:t>Collections, that support </a:t>
            </a:r>
            <a:r>
              <a:rPr lang="en-IN" dirty="0"/>
              <a:t>methods </a:t>
            </a:r>
            <a:r>
              <a:rPr lang="en-IN" dirty="0" smtClean="0"/>
              <a:t>that enable </a:t>
            </a:r>
            <a:r>
              <a:rPr lang="en-IN" dirty="0"/>
              <a:t>to modify the contents of a collection</a:t>
            </a:r>
            <a:endParaRPr lang="en-IN" dirty="0" smtClean="0"/>
          </a:p>
          <a:p>
            <a:r>
              <a:rPr lang="en-IN" dirty="0" smtClean="0">
                <a:solidFill>
                  <a:srgbClr val="0000FF"/>
                </a:solidFill>
              </a:rPr>
              <a:t>Un-modifiable</a:t>
            </a:r>
          </a:p>
          <a:p>
            <a:pPr lvl="1"/>
            <a:r>
              <a:rPr lang="en-IN" dirty="0"/>
              <a:t>Collections that do not </a:t>
            </a:r>
            <a:r>
              <a:rPr lang="en-IN" dirty="0" smtClean="0"/>
              <a:t>allow their </a:t>
            </a:r>
            <a:r>
              <a:rPr lang="en-IN" dirty="0"/>
              <a:t>contents to be changed are called </a:t>
            </a:r>
            <a:r>
              <a:rPr lang="en-IN" i="1" dirty="0" err="1"/>
              <a:t>unmodifiable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Enumeration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Enumeration interface defines the methods by which you can enumerate (obtain one </a:t>
            </a:r>
            <a:r>
              <a:rPr lang="en-IN" dirty="0" smtClean="0"/>
              <a:t>at a </a:t>
            </a:r>
            <a:r>
              <a:rPr lang="en-IN" dirty="0"/>
              <a:t>time) the elements in a collection of </a:t>
            </a:r>
            <a:r>
              <a:rPr lang="en-IN" dirty="0" smtClean="0"/>
              <a:t>objects</a:t>
            </a:r>
          </a:p>
          <a:p>
            <a:r>
              <a:rPr lang="en-IN" dirty="0" smtClean="0"/>
              <a:t>This was replaced by “Iterator”</a:t>
            </a:r>
          </a:p>
          <a:p>
            <a:r>
              <a:rPr lang="en-IN" dirty="0" smtClean="0"/>
              <a:t>Declaration: 	interface Enumeration&lt;E&gt;</a:t>
            </a:r>
          </a:p>
          <a:p>
            <a:r>
              <a:rPr lang="en-IN" dirty="0" smtClean="0"/>
              <a:t>2 methods:</a:t>
            </a:r>
          </a:p>
          <a:p>
            <a:pPr lvl="1"/>
            <a:r>
              <a:rPr lang="en-IN" dirty="0" smtClean="0"/>
              <a:t>Boolean </a:t>
            </a:r>
            <a:r>
              <a:rPr lang="en-IN" dirty="0" err="1" smtClean="0"/>
              <a:t>hasMoreElements</a:t>
            </a:r>
            <a:r>
              <a:rPr lang="en-IN" dirty="0" smtClean="0"/>
              <a:t>()</a:t>
            </a:r>
          </a:p>
          <a:p>
            <a:pPr lvl="1"/>
            <a:r>
              <a:rPr lang="en-IN" dirty="0" smtClean="0"/>
              <a:t>E </a:t>
            </a:r>
            <a:r>
              <a:rPr lang="en-IN" dirty="0" err="1" smtClean="0"/>
              <a:t>nextElement</a:t>
            </a:r>
            <a:r>
              <a:rPr lang="en-IN" dirty="0" smtClean="0"/>
              <a:t>()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a) Vector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Vector </a:t>
            </a:r>
            <a:r>
              <a:rPr lang="en-IN" dirty="0"/>
              <a:t>implements a dynamic array.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similar to </a:t>
            </a:r>
            <a:r>
              <a:rPr lang="en-IN" b="1" dirty="0" err="1" smtClean="0"/>
              <a:t>ArrayList</a:t>
            </a:r>
            <a:r>
              <a:rPr lang="en-IN" b="1" dirty="0" smtClean="0"/>
              <a:t>. </a:t>
            </a:r>
            <a:r>
              <a:rPr lang="en-IN" dirty="0" smtClean="0"/>
              <a:t>But:</a:t>
            </a:r>
          </a:p>
          <a:p>
            <a:pPr lvl="1"/>
            <a:r>
              <a:rPr lang="en-IN" b="1" dirty="0" smtClean="0"/>
              <a:t>Vector </a:t>
            </a:r>
            <a:r>
              <a:rPr lang="en-IN" dirty="0" smtClean="0"/>
              <a:t>is </a:t>
            </a:r>
            <a:r>
              <a:rPr lang="en-IN" dirty="0"/>
              <a:t>synchronized, </a:t>
            </a:r>
            <a:r>
              <a:rPr lang="en-IN" dirty="0" smtClean="0"/>
              <a:t> </a:t>
            </a:r>
            <a:endParaRPr lang="en-IN" dirty="0"/>
          </a:p>
          <a:p>
            <a:pPr lvl="1"/>
            <a:r>
              <a:rPr lang="en-IN" dirty="0" smtClean="0"/>
              <a:t>It Contains </a:t>
            </a:r>
            <a:r>
              <a:rPr lang="en-IN" dirty="0"/>
              <a:t>many legacy methods that are not part of the </a:t>
            </a:r>
            <a:r>
              <a:rPr lang="en-IN" dirty="0" smtClean="0"/>
              <a:t>Collections</a:t>
            </a:r>
          </a:p>
          <a:p>
            <a:r>
              <a:rPr lang="en-IN" dirty="0" smtClean="0"/>
              <a:t>Declaration:	class Vector&lt;E&gt;</a:t>
            </a:r>
          </a:p>
          <a:p>
            <a:r>
              <a:rPr lang="en-IN" dirty="0" smtClean="0"/>
              <a:t>Constructors:</a:t>
            </a:r>
          </a:p>
          <a:p>
            <a:pPr marL="411480" lvl="1" indent="0">
              <a:buNone/>
            </a:pPr>
            <a:r>
              <a:rPr lang="en-IN" dirty="0"/>
              <a:t>Vector( </a:t>
            </a:r>
            <a:r>
              <a:rPr lang="en-IN" dirty="0" smtClean="0"/>
              <a:t>)				Vector(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i="1" dirty="0"/>
              <a:t>size</a:t>
            </a:r>
            <a:r>
              <a:rPr lang="en-IN" dirty="0"/>
              <a:t>)</a:t>
            </a:r>
          </a:p>
          <a:p>
            <a:pPr marL="411480" lvl="1" indent="0">
              <a:buNone/>
            </a:pPr>
            <a:r>
              <a:rPr lang="en-IN" dirty="0"/>
              <a:t>Vector(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size</a:t>
            </a:r>
            <a:r>
              <a:rPr lang="en-IN" dirty="0"/>
              <a:t>, 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 err="1"/>
              <a:t>incr</a:t>
            </a:r>
            <a:r>
              <a:rPr lang="en-IN" dirty="0" smtClean="0"/>
              <a:t>)		Vector(Collection </a:t>
            </a:r>
            <a:r>
              <a:rPr lang="en-IN" i="1" dirty="0" smtClean="0"/>
              <a:t>c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 data members in Vector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capacityIncrement</a:t>
            </a:r>
            <a:r>
              <a:rPr lang="en-IN" dirty="0"/>
              <a:t>;</a:t>
            </a:r>
          </a:p>
          <a:p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dirty="0" err="1"/>
              <a:t>elementCount</a:t>
            </a:r>
            <a:r>
              <a:rPr lang="en-IN" dirty="0"/>
              <a:t>;</a:t>
            </a:r>
          </a:p>
          <a:p>
            <a:r>
              <a:rPr lang="en-IN" dirty="0"/>
              <a:t>Object[ ] </a:t>
            </a:r>
            <a:r>
              <a:rPr lang="en-IN" dirty="0" err="1"/>
              <a:t>elementData</a:t>
            </a:r>
            <a:r>
              <a:rPr lang="en-IN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0"/>
            <a:ext cx="929148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7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0789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22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19246" r="34519" b="18254"/>
          <a:stretch/>
        </p:blipFill>
        <p:spPr bwMode="auto">
          <a:xfrm>
            <a:off x="0" y="0"/>
            <a:ext cx="91756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59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t="48015" r="56271" b="13069"/>
          <a:stretch/>
        </p:blipFill>
        <p:spPr bwMode="auto">
          <a:xfrm>
            <a:off x="609600" y="1143000"/>
            <a:ext cx="844368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8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b)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Stack is a subclass of Vector that implements a standard last-in, first-out stack</a:t>
            </a:r>
            <a:r>
              <a:rPr lang="en-IN" dirty="0" smtClean="0"/>
              <a:t>.</a:t>
            </a:r>
          </a:p>
          <a:p>
            <a:r>
              <a:rPr lang="en-IN" b="1" dirty="0"/>
              <a:t>Stack </a:t>
            </a:r>
            <a:r>
              <a:rPr lang="en-IN" dirty="0"/>
              <a:t>includes all the methods defined by </a:t>
            </a:r>
            <a:r>
              <a:rPr lang="en-IN" b="1" dirty="0"/>
              <a:t>Vector </a:t>
            </a:r>
            <a:r>
              <a:rPr lang="en-IN" dirty="0"/>
              <a:t>and adds several of its </a:t>
            </a:r>
            <a:r>
              <a:rPr lang="en-IN" dirty="0" smtClean="0"/>
              <a:t>own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8686800" cy="266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1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16865" r="44893" b="22619"/>
          <a:stretch/>
        </p:blipFill>
        <p:spPr bwMode="auto">
          <a:xfrm>
            <a:off x="0" y="-27709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2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t="59325" r="53817" b="10714"/>
          <a:stretch/>
        </p:blipFill>
        <p:spPr bwMode="auto">
          <a:xfrm>
            <a:off x="20782" y="1676400"/>
            <a:ext cx="886997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7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a) Collection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Declaration: 	interface  Collection &lt;E&gt;</a:t>
            </a:r>
          </a:p>
          <a:p>
            <a:pPr marL="109728" indent="0">
              <a:buNone/>
            </a:pPr>
            <a:r>
              <a:rPr lang="en-IN" sz="2400" b="1" dirty="0" smtClean="0"/>
              <a:t>E </a:t>
            </a:r>
            <a:r>
              <a:rPr lang="en-IN" sz="2400" dirty="0" smtClean="0"/>
              <a:t>specifies </a:t>
            </a:r>
            <a:r>
              <a:rPr lang="en-IN" sz="2400" dirty="0"/>
              <a:t>the type of objects that the collection will </a:t>
            </a:r>
            <a:r>
              <a:rPr lang="en-IN" sz="2400" dirty="0" smtClean="0"/>
              <a:t>hold</a:t>
            </a:r>
          </a:p>
          <a:p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38279"/>
          <a:stretch>
            <a:fillRect/>
          </a:stretch>
        </p:blipFill>
        <p:spPr bwMode="auto">
          <a:xfrm>
            <a:off x="457200" y="2819400"/>
            <a:ext cx="8229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49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c)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/>
              <a:t>Dictionary </a:t>
            </a:r>
            <a:r>
              <a:rPr lang="en-IN" sz="2400" dirty="0"/>
              <a:t>is an abstract class that represents a key/value storage repository and </a:t>
            </a:r>
            <a:r>
              <a:rPr lang="en-IN" sz="2400" dirty="0" smtClean="0"/>
              <a:t>operates much </a:t>
            </a:r>
            <a:r>
              <a:rPr lang="en-IN" sz="2400" dirty="0"/>
              <a:t>like </a:t>
            </a:r>
            <a:r>
              <a:rPr lang="en-IN" sz="2400" b="1" dirty="0"/>
              <a:t>Map</a:t>
            </a:r>
            <a:r>
              <a:rPr lang="en-IN" sz="2400" dirty="0" smtClean="0"/>
              <a:t>.</a:t>
            </a:r>
          </a:p>
          <a:p>
            <a:r>
              <a:rPr lang="en-IN" sz="2400" dirty="0" smtClean="0"/>
              <a:t>Declaration 	class Dictionary&lt;K,V&gt; </a:t>
            </a:r>
          </a:p>
          <a:p>
            <a:pPr marL="109728" indent="0">
              <a:buNone/>
            </a:pP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8153400" cy="360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25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d) </a:t>
            </a:r>
            <a:r>
              <a:rPr lang="en-IN" dirty="0" err="1" smtClean="0"/>
              <a:t>HashTable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Similar to </a:t>
            </a:r>
            <a:r>
              <a:rPr lang="en-IN" b="1" dirty="0" err="1"/>
              <a:t>HashMap</a:t>
            </a:r>
            <a:r>
              <a:rPr lang="en-IN" dirty="0"/>
              <a:t>, but is </a:t>
            </a:r>
            <a:r>
              <a:rPr lang="en-IN" dirty="0" smtClean="0"/>
              <a:t>synchronized</a:t>
            </a:r>
          </a:p>
          <a:p>
            <a:r>
              <a:rPr lang="en-IN" dirty="0"/>
              <a:t>However, neither </a:t>
            </a:r>
            <a:r>
              <a:rPr lang="en-IN" dirty="0" smtClean="0"/>
              <a:t>keys nor </a:t>
            </a:r>
            <a:r>
              <a:rPr lang="en-IN" dirty="0"/>
              <a:t>values can be </a:t>
            </a:r>
            <a:r>
              <a:rPr lang="en-IN" dirty="0" smtClean="0"/>
              <a:t>null</a:t>
            </a:r>
          </a:p>
          <a:p>
            <a:r>
              <a:rPr lang="en-IN" dirty="0" smtClean="0"/>
              <a:t>Declaration: 	</a:t>
            </a:r>
            <a:r>
              <a:rPr lang="en-IN" dirty="0"/>
              <a:t>class </a:t>
            </a:r>
            <a:r>
              <a:rPr lang="en-IN" dirty="0" err="1"/>
              <a:t>Hashtable</a:t>
            </a:r>
            <a:r>
              <a:rPr lang="en-IN" dirty="0"/>
              <a:t>&lt;K, V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Constructors</a:t>
            </a:r>
          </a:p>
          <a:p>
            <a:pPr lvl="1"/>
            <a:r>
              <a:rPr lang="en-IN" dirty="0" err="1" smtClean="0"/>
              <a:t>Hashtable</a:t>
            </a:r>
            <a:r>
              <a:rPr lang="en-IN" dirty="0"/>
              <a:t>( )</a:t>
            </a:r>
          </a:p>
          <a:p>
            <a:pPr lvl="1"/>
            <a:r>
              <a:rPr lang="en-IN" dirty="0" err="1"/>
              <a:t>Hashtable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size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Hashtable</a:t>
            </a:r>
            <a:r>
              <a:rPr lang="en-IN" dirty="0"/>
              <a:t>(</a:t>
            </a:r>
            <a:r>
              <a:rPr lang="en-IN" dirty="0" err="1"/>
              <a:t>int</a:t>
            </a:r>
            <a:r>
              <a:rPr lang="en-IN" dirty="0"/>
              <a:t> </a:t>
            </a:r>
            <a:r>
              <a:rPr lang="en-IN" i="1" dirty="0"/>
              <a:t>size</a:t>
            </a:r>
            <a:r>
              <a:rPr lang="en-IN" dirty="0"/>
              <a:t>, float </a:t>
            </a:r>
            <a:r>
              <a:rPr lang="en-IN" i="1" dirty="0" err="1"/>
              <a:t>fillRatio</a:t>
            </a:r>
            <a:r>
              <a:rPr lang="en-IN" dirty="0"/>
              <a:t>)</a:t>
            </a:r>
          </a:p>
          <a:p>
            <a:pPr lvl="1"/>
            <a:r>
              <a:rPr lang="en-IN" dirty="0" err="1"/>
              <a:t>Hashtable</a:t>
            </a:r>
            <a:r>
              <a:rPr lang="en-IN" dirty="0"/>
              <a:t>(Map&lt;? extends K, ? extends V&gt; </a:t>
            </a:r>
            <a:r>
              <a:rPr lang="en-IN" i="1" dirty="0"/>
              <a:t>m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3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e) Properties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Properties </a:t>
            </a:r>
            <a:r>
              <a:rPr lang="en-IN" dirty="0"/>
              <a:t>is a subclass of </a:t>
            </a:r>
            <a:r>
              <a:rPr lang="en-IN" b="1" dirty="0" err="1"/>
              <a:t>Hashtable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/>
              <a:t>is used to maintain lists of values in which the </a:t>
            </a:r>
            <a:r>
              <a:rPr lang="en-IN" dirty="0" smtClean="0"/>
              <a:t>key is </a:t>
            </a:r>
            <a:r>
              <a:rPr lang="en-IN" dirty="0"/>
              <a:t>a </a:t>
            </a:r>
            <a:r>
              <a:rPr lang="en-IN" b="1" dirty="0"/>
              <a:t>String </a:t>
            </a:r>
            <a:r>
              <a:rPr lang="en-IN" dirty="0"/>
              <a:t>and the value is also a </a:t>
            </a:r>
            <a:r>
              <a:rPr lang="en-IN" b="1" dirty="0"/>
              <a:t>String</a:t>
            </a:r>
            <a:r>
              <a:rPr lang="en-IN" dirty="0" smtClean="0"/>
              <a:t>.</a:t>
            </a:r>
          </a:p>
          <a:p>
            <a:r>
              <a:rPr lang="en-IN" dirty="0" smtClean="0"/>
              <a:t>1 Instance Variable:</a:t>
            </a:r>
          </a:p>
          <a:p>
            <a:pPr lvl="1"/>
            <a:r>
              <a:rPr lang="en-IN" dirty="0"/>
              <a:t>Properties </a:t>
            </a:r>
            <a:r>
              <a:rPr lang="en-IN" dirty="0" smtClean="0"/>
              <a:t>defaults</a:t>
            </a:r>
          </a:p>
          <a:p>
            <a:r>
              <a:rPr lang="en-IN" dirty="0" smtClean="0"/>
              <a:t>2 Constructors:</a:t>
            </a:r>
          </a:p>
          <a:p>
            <a:pPr lvl="1"/>
            <a:r>
              <a:rPr lang="en-IN" dirty="0"/>
              <a:t>Properties( )</a:t>
            </a:r>
          </a:p>
          <a:p>
            <a:pPr lvl="1"/>
            <a:r>
              <a:rPr lang="en-IN" dirty="0"/>
              <a:t>Properties(Properties </a:t>
            </a:r>
            <a:r>
              <a:rPr lang="en-IN" i="1" dirty="0" err="1"/>
              <a:t>propDefault</a:t>
            </a:r>
            <a:r>
              <a:rPr lang="en-I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" y="0"/>
            <a:ext cx="913014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953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8" t="16667" r="18009" b="15152"/>
          <a:stretch/>
        </p:blipFill>
        <p:spPr bwMode="auto">
          <a:xfrm>
            <a:off x="0" y="21770"/>
            <a:ext cx="9144000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7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Using store() and load()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information contained in a </a:t>
            </a:r>
            <a:r>
              <a:rPr lang="en-IN" b="1" dirty="0" smtClean="0"/>
              <a:t>Properties </a:t>
            </a:r>
            <a:r>
              <a:rPr lang="en-IN" dirty="0" smtClean="0"/>
              <a:t>object </a:t>
            </a:r>
            <a:r>
              <a:rPr lang="en-IN" dirty="0"/>
              <a:t>can be easily stored to or loaded from disk with the </a:t>
            </a:r>
            <a:r>
              <a:rPr lang="en-IN" b="1" dirty="0"/>
              <a:t>store( ) </a:t>
            </a:r>
            <a:r>
              <a:rPr lang="en-IN" dirty="0"/>
              <a:t>and </a:t>
            </a:r>
            <a:r>
              <a:rPr lang="en-IN" b="1" dirty="0"/>
              <a:t>load( ) </a:t>
            </a:r>
            <a:r>
              <a:rPr lang="en-IN" dirty="0" smtClean="0"/>
              <a:t>methods</a:t>
            </a:r>
          </a:p>
          <a:p>
            <a:r>
              <a:rPr lang="en-IN" dirty="0" smtClean="0"/>
              <a:t>Used for </a:t>
            </a:r>
            <a:r>
              <a:rPr lang="en-IN" dirty="0"/>
              <a:t>implementing simple </a:t>
            </a:r>
            <a:r>
              <a:rPr lang="en-IN" dirty="0" smtClean="0"/>
              <a:t>databases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“stud.dat” in E: drive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38745"/>
            <a:ext cx="4724400" cy="367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30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3" t="16270" r="40542" b="17262"/>
          <a:stretch/>
        </p:blipFill>
        <p:spPr bwMode="auto">
          <a:xfrm>
            <a:off x="6926" y="0"/>
            <a:ext cx="913707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53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9" t="58333" r="58391" b="20834"/>
          <a:stretch/>
        </p:blipFill>
        <p:spPr bwMode="auto">
          <a:xfrm>
            <a:off x="2895600" y="0"/>
            <a:ext cx="6248400" cy="318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4146839" cy="332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2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C00000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FF0000"/>
      </a:hlink>
      <a:folHlink>
        <a:srgbClr val="00B05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3549</TotalTime>
  <Words>2744</Words>
  <Application>Microsoft Office PowerPoint</Application>
  <PresentationFormat>On-screen Show (4:3)</PresentationFormat>
  <Paragraphs>463</Paragraphs>
  <Slides>108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Urban</vt:lpstr>
      <vt:lpstr>Java Programming  Unit IV – Chapter 17  Collections Framework</vt:lpstr>
      <vt:lpstr>Contents</vt:lpstr>
      <vt:lpstr>1. Overview</vt:lpstr>
      <vt:lpstr>Collections Framework</vt:lpstr>
      <vt:lpstr>Collection Algorithms</vt:lpstr>
      <vt:lpstr>Iterator Interface</vt:lpstr>
      <vt:lpstr>2. The Collection Interface</vt:lpstr>
      <vt:lpstr>Two types of Collections</vt:lpstr>
      <vt:lpstr>a) Collection Interface</vt:lpstr>
      <vt:lpstr>PowerPoint Presentation</vt:lpstr>
      <vt:lpstr>PowerPoint Presentation</vt:lpstr>
      <vt:lpstr>b) The List Interface</vt:lpstr>
      <vt:lpstr>PowerPoint Presentation</vt:lpstr>
      <vt:lpstr>PowerPoint Presentation</vt:lpstr>
      <vt:lpstr>PowerPoint Presentation</vt:lpstr>
      <vt:lpstr>PowerPoint Presentation</vt:lpstr>
      <vt:lpstr>c) Set Interface </vt:lpstr>
      <vt:lpstr>PowerPoint Presentation</vt:lpstr>
      <vt:lpstr>d) SortedSet Interface</vt:lpstr>
      <vt:lpstr>PowerPoint Presentation</vt:lpstr>
      <vt:lpstr>e) The NavigableSet Interface</vt:lpstr>
      <vt:lpstr>PowerPoint Presentation</vt:lpstr>
      <vt:lpstr>PowerPoint Presentation</vt:lpstr>
      <vt:lpstr>f) The Queue Interface</vt:lpstr>
      <vt:lpstr>PowerPoint Presentation</vt:lpstr>
      <vt:lpstr>g) The Deque Interface</vt:lpstr>
      <vt:lpstr>PowerPoint Presentation</vt:lpstr>
      <vt:lpstr>PowerPoint Presentation</vt:lpstr>
      <vt:lpstr>PowerPoint Presentation</vt:lpstr>
      <vt:lpstr>3) The Collection Classes</vt:lpstr>
      <vt:lpstr>a) The ArrayList Class</vt:lpstr>
      <vt:lpstr>ArrayList Constructors</vt:lpstr>
      <vt:lpstr>Other Functions</vt:lpstr>
      <vt:lpstr>PowerPoint Presentation</vt:lpstr>
      <vt:lpstr>b) LinkedList Class</vt:lpstr>
      <vt:lpstr>c) HashSet Class</vt:lpstr>
      <vt:lpstr>PowerPoint Presentation</vt:lpstr>
      <vt:lpstr>d) The LinkedHashSet Class</vt:lpstr>
      <vt:lpstr>PowerPoint Presentation</vt:lpstr>
      <vt:lpstr>e) The TreeSet Class</vt:lpstr>
      <vt:lpstr>PowerPoint Presentation</vt:lpstr>
      <vt:lpstr>f) The PriorityQueue Class</vt:lpstr>
      <vt:lpstr>g) The ArrayDeque Class</vt:lpstr>
      <vt:lpstr>PowerPoint Presentation</vt:lpstr>
      <vt:lpstr>h) The EnumSet Class</vt:lpstr>
      <vt:lpstr>4) Using Iterator</vt:lpstr>
      <vt:lpstr>Methods in Iterator</vt:lpstr>
      <vt:lpstr>Methods in ListIterator</vt:lpstr>
      <vt:lpstr>Accessing elements in Collection</vt:lpstr>
      <vt:lpstr>Tutorial</vt:lpstr>
      <vt:lpstr>PowerPoint Presentation</vt:lpstr>
      <vt:lpstr>PowerPoint Presentation</vt:lpstr>
      <vt:lpstr>User Defined Collections </vt:lpstr>
      <vt:lpstr>PowerPoint Presentation</vt:lpstr>
      <vt:lpstr>PowerPoint Presentation</vt:lpstr>
      <vt:lpstr>Random Access Interface</vt:lpstr>
      <vt:lpstr>5) Working with Maps</vt:lpstr>
      <vt:lpstr>The Map Interfaces</vt:lpstr>
      <vt:lpstr>a) Map Interface</vt:lpstr>
      <vt:lpstr>b) The SortedMap Interface</vt:lpstr>
      <vt:lpstr>3) The NavigableMap Interface</vt:lpstr>
      <vt:lpstr>Functions …</vt:lpstr>
      <vt:lpstr>Functions…</vt:lpstr>
      <vt:lpstr>4) The Map.Entry Interface</vt:lpstr>
      <vt:lpstr>The Map Class</vt:lpstr>
      <vt:lpstr>a) The HashMap Class</vt:lpstr>
      <vt:lpstr>PowerPoint Presentation</vt:lpstr>
      <vt:lpstr>b) The TreeMap Class</vt:lpstr>
      <vt:lpstr>PowerPoint Presentation</vt:lpstr>
      <vt:lpstr>PowerPoint Presentation</vt:lpstr>
      <vt:lpstr>c) The LinkedHashMap Class</vt:lpstr>
      <vt:lpstr>PowerPoint Presentation</vt:lpstr>
      <vt:lpstr>d) The IdentityHashMap Class</vt:lpstr>
      <vt:lpstr>e) The EnumMap Class</vt:lpstr>
      <vt:lpstr>5) Comparator </vt:lpstr>
      <vt:lpstr>Using a Comparator</vt:lpstr>
      <vt:lpstr>PowerPoint Presentation</vt:lpstr>
      <vt:lpstr>PowerPoint Presentation</vt:lpstr>
      <vt:lpstr>6) Legacy Classes and Interfaces</vt:lpstr>
      <vt:lpstr>The Enumeration Interface</vt:lpstr>
      <vt:lpstr>a) Vector</vt:lpstr>
      <vt:lpstr>3 data members in Vector</vt:lpstr>
      <vt:lpstr>PowerPoint Presentation</vt:lpstr>
      <vt:lpstr>PowerPoint Presentation</vt:lpstr>
      <vt:lpstr>PowerPoint Presentation</vt:lpstr>
      <vt:lpstr>PowerPoint Presentation</vt:lpstr>
      <vt:lpstr>b) Stack</vt:lpstr>
      <vt:lpstr>PowerPoint Presentation</vt:lpstr>
      <vt:lpstr>PowerPoint Presentation</vt:lpstr>
      <vt:lpstr>c) Dictionary</vt:lpstr>
      <vt:lpstr>d) HashTable</vt:lpstr>
      <vt:lpstr>PowerPoint Presentation</vt:lpstr>
      <vt:lpstr>e) Properties</vt:lpstr>
      <vt:lpstr>PowerPoint Presentation</vt:lpstr>
      <vt:lpstr>PowerPoint Presentation</vt:lpstr>
      <vt:lpstr>Using store() and load()</vt:lpstr>
      <vt:lpstr>“stud.dat” in E: drive</vt:lpstr>
      <vt:lpstr>PowerPoint Presentation</vt:lpstr>
      <vt:lpstr>Output</vt:lpstr>
      <vt:lpstr>Tutorial:</vt:lpstr>
      <vt:lpstr>7) Arrays</vt:lpstr>
      <vt:lpstr>Arrays…</vt:lpstr>
      <vt:lpstr>Arrays…</vt:lpstr>
      <vt:lpstr>Arrays…</vt:lpstr>
      <vt:lpstr>Arrays…</vt:lpstr>
      <vt:lpstr>Arrays…</vt:lpstr>
      <vt:lpstr>PowerPoint Presentation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Engineering</dc:title>
  <dc:creator>STUDENT</dc:creator>
  <cp:lastModifiedBy>admin</cp:lastModifiedBy>
  <cp:revision>484</cp:revision>
  <dcterms:created xsi:type="dcterms:W3CDTF">2006-08-16T00:00:00Z</dcterms:created>
  <dcterms:modified xsi:type="dcterms:W3CDTF">2019-08-24T05:12:11Z</dcterms:modified>
</cp:coreProperties>
</file>